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15" r:id="rId1"/>
  </p:sldMasterIdLst>
  <p:notesMasterIdLst>
    <p:notesMasterId r:id="rId30"/>
  </p:notesMasterIdLst>
  <p:handoutMasterIdLst>
    <p:handoutMasterId r:id="rId31"/>
  </p:handoutMasterIdLst>
  <p:sldIdLst>
    <p:sldId id="269" r:id="rId2"/>
    <p:sldId id="272" r:id="rId3"/>
    <p:sldId id="25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8" r:id="rId28"/>
    <p:sldId id="297" r:id="rId29"/>
  </p:sldIdLst>
  <p:sldSz cx="12192000" cy="6858000"/>
  <p:notesSz cx="9926638" cy="6797675"/>
  <p:embeddedFontLst>
    <p:embeddedFont>
      <p:font typeface="Lentia Nova Median" panose="020B0604020202020204" charset="0"/>
      <p:bold r:id="rId32"/>
    </p:embeddedFont>
    <p:embeddedFont>
      <p:font typeface="Lentia Nova Neutral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V Boli" panose="02000500030200090000" pitchFamily="2" charset="0"/>
      <p:regular r:id="rId3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8D8"/>
    <a:srgbClr val="1D8356"/>
    <a:srgbClr val="E05656"/>
    <a:srgbClr val="2D4A9A"/>
    <a:srgbClr val="474792"/>
    <a:srgbClr val="F9C3A7"/>
    <a:srgbClr val="604596"/>
    <a:srgbClr val="96D3DD"/>
    <a:srgbClr val="FFF382"/>
    <a:srgbClr val="AAD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7653" autoAdjust="0"/>
  </p:normalViewPr>
  <p:slideViewPr>
    <p:cSldViewPr snapToGrid="0" snapToObjects="1">
      <p:cViewPr varScale="1">
        <p:scale>
          <a:sx n="102" d="100"/>
          <a:sy n="102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82350-2FFC-4E6D-BC8E-85210A473947}" type="datetimeFigureOut">
              <a:rPr lang="de-AT" smtClean="0"/>
              <a:t>03.11.2022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B569E-53CF-41E2-B65F-153771312C9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146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E9ADC-D464-4222-9EA7-A6AE810A9D36}" type="datetimeFigureOut">
              <a:rPr lang="de-AT" smtClean="0"/>
              <a:t>03.11.2022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A347B-D2DA-4F71-B80D-289BA83E6AD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106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A347B-D2DA-4F71-B80D-289BA83E6AD4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4822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347B-D2DA-4F71-B80D-289BA83E6AD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52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347B-D2DA-4F71-B80D-289BA83E6AD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989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347B-D2DA-4F71-B80D-289BA83E6AD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128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347B-D2DA-4F71-B80D-289BA83E6AD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81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347B-D2DA-4F71-B80D-289BA83E6AD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81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347B-D2DA-4F71-B80D-289BA83E6AD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510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347B-D2DA-4F71-B80D-289BA83E6AD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981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347B-D2DA-4F71-B80D-289BA83E6AD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011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347B-D2DA-4F71-B80D-289BA83E6AD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237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347B-D2DA-4F71-B80D-289BA83E6AD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72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Ausgangspunkt war eine Prüfung der Stadt durch den Bundesrechnungshof, die 2017 begann und deren Abschlussbericht 2019</a:t>
            </a:r>
            <a:r>
              <a:rPr lang="de-AT" baseline="0" dirty="0" smtClean="0"/>
              <a:t> vorlag. Bei der Prüfung wurde dann gefragt wurde nach welchen Kriterien die Stadt eigentlich skartiert.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A347B-D2DA-4F71-B80D-289BA83E6AD4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2318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347B-D2DA-4F71-B80D-289BA83E6AD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989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347B-D2DA-4F71-B80D-289BA83E6AD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604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347B-D2DA-4F71-B80D-289BA83E6AD4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50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AT" sz="2000" b="1" dirty="0" smtClean="0">
                <a:solidFill>
                  <a:srgbClr val="E3007A"/>
                </a:solidFill>
              </a:rPr>
              <a:t>Einfache Geschäftsfälle (5.2.)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Keine Aktanlegung erforderlich, Voraussetzungen:</a:t>
            </a:r>
          </a:p>
          <a:p>
            <a:pPr lvl="1">
              <a:lnSpc>
                <a:spcPct val="150000"/>
              </a:lnSpc>
            </a:pPr>
            <a:r>
              <a:rPr lang="de-AT" sz="1600" dirty="0" smtClean="0"/>
              <a:t>Unmittelbare Erledigung</a:t>
            </a:r>
          </a:p>
          <a:p>
            <a:pPr lvl="1">
              <a:lnSpc>
                <a:spcPct val="150000"/>
              </a:lnSpc>
            </a:pPr>
            <a:r>
              <a:rPr lang="de-AT" sz="1600" dirty="0" smtClean="0"/>
              <a:t>Auffindbarkeit und </a:t>
            </a:r>
            <a:r>
              <a:rPr lang="de-AT" sz="1600" dirty="0" err="1" smtClean="0"/>
              <a:t>Zuordnenbarkeit</a:t>
            </a:r>
            <a:r>
              <a:rPr lang="de-AT" sz="1600" dirty="0" smtClean="0"/>
              <a:t> zu Geschäftsfall gesichert</a:t>
            </a:r>
          </a:p>
          <a:p>
            <a:pPr lvl="1">
              <a:lnSpc>
                <a:spcPct val="150000"/>
              </a:lnSpc>
            </a:pPr>
            <a:r>
              <a:rPr lang="de-AT" sz="1600" dirty="0" smtClean="0"/>
              <a:t>Einhaltung Aufbewahrungsfristen</a:t>
            </a:r>
          </a:p>
          <a:p>
            <a:pPr lvl="1">
              <a:lnSpc>
                <a:spcPct val="150000"/>
              </a:lnSpc>
            </a:pPr>
            <a:r>
              <a:rPr lang="de-AT" sz="1600" dirty="0" smtClean="0"/>
              <a:t>Sichere Archivierung/Vernichtung nach Ablauf der Aufbewahrungsfrist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Beispiele</a:t>
            </a:r>
          </a:p>
          <a:p>
            <a:pPr lvl="1"/>
            <a:r>
              <a:rPr lang="de-AT" sz="1400" dirty="0" smtClean="0"/>
              <a:t>Einfache Anfragen per E-Mail</a:t>
            </a:r>
          </a:p>
          <a:p>
            <a:pPr lvl="1"/>
            <a:r>
              <a:rPr lang="de-AT" sz="1400" dirty="0" smtClean="0"/>
              <a:t>Einfache magistratsinterne Aufträge</a:t>
            </a:r>
          </a:p>
          <a:p>
            <a:pPr lvl="1"/>
            <a:r>
              <a:rPr lang="de-AT" sz="1400" dirty="0" smtClean="0"/>
              <a:t>Einfach gelagerte Beschwerden in Privatwirtschaftsverwaltung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A347B-D2DA-4F71-B80D-289BA83E6AD4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347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>
                <a:latin typeface="Lentia Nova Neutral" panose="00000500000000000000" pitchFamily="50" charset="0"/>
              </a:rPr>
              <a:t>Hohe Anforderungen! Unsystematische Speicherung entlastet im Rahmen der DSGVO </a:t>
            </a:r>
            <a:r>
              <a:rPr lang="de-AT" sz="1200" dirty="0" err="1" smtClean="0">
                <a:latin typeface="Lentia Nova Neutral" panose="00000500000000000000" pitchFamily="50" charset="0"/>
              </a:rPr>
              <a:t>grds</a:t>
            </a:r>
            <a:r>
              <a:rPr lang="de-AT" sz="1200" dirty="0" smtClean="0">
                <a:latin typeface="Lentia Nova Neutral" panose="00000500000000000000" pitchFamily="50" charset="0"/>
              </a:rPr>
              <a:t> nicht!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A347B-D2DA-4F71-B80D-289BA83E6AD4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1561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>
                <a:latin typeface="Lentia Nova Neutral" panose="00000500000000000000" pitchFamily="50" charset="0"/>
              </a:rPr>
              <a:t>Hohe Anforderungen! Unsystematische Speicherung entlastet im Rahmen der DSGVO </a:t>
            </a:r>
            <a:r>
              <a:rPr lang="de-AT" sz="1200" dirty="0" err="1" smtClean="0">
                <a:latin typeface="Lentia Nova Neutral" panose="00000500000000000000" pitchFamily="50" charset="0"/>
              </a:rPr>
              <a:t>grds</a:t>
            </a:r>
            <a:r>
              <a:rPr lang="de-AT" sz="1200" dirty="0" smtClean="0">
                <a:latin typeface="Lentia Nova Neutral" panose="00000500000000000000" pitchFamily="50" charset="0"/>
              </a:rPr>
              <a:t> nicht!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A347B-D2DA-4F71-B80D-289BA83E6AD4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807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>
                <a:latin typeface="Lentia Nova Neutral" panose="00000500000000000000" pitchFamily="50" charset="0"/>
              </a:rPr>
              <a:t>Hohe Anforderungen! Unsystematische Speicherung entlastet im Rahmen der DSGVO </a:t>
            </a:r>
            <a:r>
              <a:rPr lang="de-AT" sz="1200" dirty="0" err="1" smtClean="0">
                <a:latin typeface="Lentia Nova Neutral" panose="00000500000000000000" pitchFamily="50" charset="0"/>
              </a:rPr>
              <a:t>grds</a:t>
            </a:r>
            <a:r>
              <a:rPr lang="de-AT" sz="1200" dirty="0" smtClean="0">
                <a:latin typeface="Lentia Nova Neutral" panose="00000500000000000000" pitchFamily="50" charset="0"/>
              </a:rPr>
              <a:t> nicht!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A347B-D2DA-4F71-B80D-289BA83E6AD4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137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>
                <a:latin typeface="Lentia Nova Neutral" panose="00000500000000000000" pitchFamily="50" charset="0"/>
              </a:rPr>
              <a:t>Hohe Anforderungen! Unsystematische Speicherung entlastet im Rahmen der DSGVO </a:t>
            </a:r>
            <a:r>
              <a:rPr lang="de-AT" sz="1200" dirty="0" err="1" smtClean="0">
                <a:latin typeface="Lentia Nova Neutral" panose="00000500000000000000" pitchFamily="50" charset="0"/>
              </a:rPr>
              <a:t>grds</a:t>
            </a:r>
            <a:r>
              <a:rPr lang="de-AT" sz="1200" dirty="0" smtClean="0">
                <a:latin typeface="Lentia Nova Neutral" panose="00000500000000000000" pitchFamily="50" charset="0"/>
              </a:rPr>
              <a:t> nicht!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A347B-D2DA-4F71-B80D-289BA83E6AD4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3721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>
                <a:latin typeface="Lentia Nova Neutral" panose="00000500000000000000" pitchFamily="50" charset="0"/>
              </a:rPr>
              <a:t>Hohe Anforderungen! Unsystematische Speicherung entlastet im Rahmen der DSGVO </a:t>
            </a:r>
            <a:r>
              <a:rPr lang="de-AT" sz="1200" dirty="0" err="1" smtClean="0">
                <a:latin typeface="Lentia Nova Neutral" panose="00000500000000000000" pitchFamily="50" charset="0"/>
              </a:rPr>
              <a:t>grds</a:t>
            </a:r>
            <a:r>
              <a:rPr lang="de-AT" sz="1200" dirty="0" smtClean="0">
                <a:latin typeface="Lentia Nova Neutral" panose="00000500000000000000" pitchFamily="50" charset="0"/>
              </a:rPr>
              <a:t> nicht!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A347B-D2DA-4F71-B80D-289BA83E6AD4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2797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>
                <a:latin typeface="Lentia Nova Neutral" panose="00000500000000000000" pitchFamily="50" charset="0"/>
              </a:rPr>
              <a:t>Hohe Anforderungen! Unsystematische Speicherung entlastet im Rahmen der DSGVO </a:t>
            </a:r>
            <a:r>
              <a:rPr lang="de-AT" sz="1200" dirty="0" err="1" smtClean="0">
                <a:latin typeface="Lentia Nova Neutral" panose="00000500000000000000" pitchFamily="50" charset="0"/>
              </a:rPr>
              <a:t>grds</a:t>
            </a:r>
            <a:r>
              <a:rPr lang="de-AT" sz="1200" dirty="0" smtClean="0">
                <a:latin typeface="Lentia Nova Neutral" panose="00000500000000000000" pitchFamily="50" charset="0"/>
              </a:rPr>
              <a:t> nicht!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A347B-D2DA-4F71-B80D-289BA83E6AD4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766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3A48-F802-40E8-A094-867F3A848BFD}" type="datetimeFigureOut">
              <a:rPr lang="de-AT" smtClean="0"/>
              <a:t>03.11.2022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3F0D-30BF-4DA7-AF3C-540EF3F3ADEB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AB5AA7F-E027-4547-8D6D-89506369A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335" y="6269109"/>
            <a:ext cx="964629" cy="3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0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B1D94-25A5-4344-8209-886CD077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10590"/>
            <a:ext cx="5257800" cy="1325563"/>
          </a:xfrm>
        </p:spPr>
        <p:txBody>
          <a:bodyPr>
            <a:noAutofit/>
          </a:bodyPr>
          <a:lstStyle>
            <a:lvl1pPr>
              <a:defRPr sz="4800" b="1" i="0">
                <a:solidFill>
                  <a:srgbClr val="CB5656"/>
                </a:solidFill>
                <a:latin typeface="Lentia Nova Median" pitchFamily="2" charset="77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3D26BB-7D7C-A843-8C55-DBE186CDF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429000"/>
            <a:ext cx="5257800" cy="2826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entia Nova Neutral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B730C90-F2D7-374E-B9AB-EA4F1D4CA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146175"/>
            <a:ext cx="5257800" cy="65722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entia Nova Neutral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B9AC760-3C97-8645-9BB2-1C93CF6FA7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2548800"/>
            <a:ext cx="5524500" cy="3962400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BFDA2FB-311A-E344-9140-B22EDD4C36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52478" y="743888"/>
            <a:ext cx="3956050" cy="3811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8B81E0-4209-F64B-AC7B-56ABB8AE07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955" y="6255177"/>
            <a:ext cx="970092" cy="3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5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350396-BB2D-6846-96D9-301CAD912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988" y="1828800"/>
            <a:ext cx="7334513" cy="4675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A946364-D89A-EA46-A7E1-B631A487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88" y="365125"/>
            <a:ext cx="11240020" cy="1325563"/>
          </a:xfrm>
        </p:spPr>
        <p:txBody>
          <a:bodyPr/>
          <a:lstStyle>
            <a:lvl1pPr>
              <a:defRPr b="1" i="0">
                <a:latin typeface="Lentia Nova Median" pitchFamily="2" charset="77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832B8E-B5FF-A548-BF7F-5CE032C084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54963" y="1828800"/>
            <a:ext cx="3760787" cy="427672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entia Nova Neutral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67A25E-F833-3848-AA32-C1B5E8B8C6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335" y="6269109"/>
            <a:ext cx="964629" cy="308865"/>
          </a:xfrm>
          <a:prstGeom prst="rect">
            <a:avLst/>
          </a:prstGeom>
        </p:spPr>
      </p:pic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8626" y="6186264"/>
            <a:ext cx="2231196" cy="51431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100"/>
              </a:spcBef>
              <a:buNone/>
              <a:defRPr sz="1000" b="0" i="0">
                <a:solidFill>
                  <a:schemeClr val="bg1"/>
                </a:solidFill>
                <a:latin typeface="Lentia Nova Neutral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 smtClean="0"/>
              <a:t>Geschäftsbereich</a:t>
            </a:r>
          </a:p>
          <a:p>
            <a:pPr lvl="0"/>
            <a:r>
              <a:rPr lang="de-DE" dirty="0" smtClean="0"/>
              <a:t>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61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63A48-F802-40E8-A094-867F3A848BFD}" type="datetimeFigureOut">
              <a:rPr lang="de-AT" smtClean="0"/>
              <a:t>03.11.2022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3F0D-30BF-4DA7-AF3C-540EF3F3AD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8246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8" r:id="rId2"/>
    <p:sldLayoutId id="2147483832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ECE1C-6873-154F-9D07-445B0454F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10590"/>
            <a:ext cx="5741324" cy="2195897"/>
          </a:xfrm>
        </p:spPr>
        <p:txBody>
          <a:bodyPr/>
          <a:lstStyle/>
          <a:p>
            <a:r>
              <a:rPr lang="de-DE" dirty="0" smtClean="0"/>
              <a:t>Das Archiv in der Verwaltung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4095CC-D39C-0940-896B-B3C3901A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378842"/>
            <a:ext cx="5257800" cy="2041500"/>
          </a:xfrm>
        </p:spPr>
        <p:txBody>
          <a:bodyPr/>
          <a:lstStyle/>
          <a:p>
            <a:endParaRPr lang="de-AT" dirty="0"/>
          </a:p>
          <a:p>
            <a:r>
              <a:rPr lang="de-AT" dirty="0"/>
              <a:t>Die Akten- und Skartierungsordnung der Stadt Linz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F0C943-1FB2-EB4D-B914-C5FC5143D9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914401"/>
            <a:ext cx="5257800" cy="889000"/>
          </a:xfrm>
        </p:spPr>
        <p:txBody>
          <a:bodyPr/>
          <a:lstStyle/>
          <a:p>
            <a:r>
              <a:rPr lang="de-DE" dirty="0" smtClean="0"/>
              <a:t>Johannes Kaska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9493134" y="6168846"/>
            <a:ext cx="1126687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Archiv der Stadt Linz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419">
            <a:off x="7454303" y="4150003"/>
            <a:ext cx="1968017" cy="195031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rot="20492460">
            <a:off x="7496800" y="4615247"/>
            <a:ext cx="1814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 das </a:t>
            </a:r>
          </a:p>
          <a:p>
            <a:pPr algn="ctr"/>
            <a:r>
              <a:rPr lang="de-AT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Fristen- und </a:t>
            </a:r>
          </a:p>
          <a:p>
            <a:pPr algn="ctr"/>
            <a:r>
              <a:rPr lang="de-AT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Bewertungs-verzeichnis</a:t>
            </a:r>
            <a:endParaRPr lang="de-AT" sz="1600" dirty="0">
              <a:solidFill>
                <a:schemeClr val="bg1">
                  <a:lumMod val="75000"/>
                  <a:lumOff val="2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3" y="9477"/>
            <a:ext cx="5834378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Bearbeitung eines Geschäftsfalls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8162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AT" sz="2500" dirty="0" smtClean="0">
                <a:latin typeface="Lentia Nova Neutral" panose="00000500000000000000" pitchFamily="50" charset="0"/>
              </a:rPr>
              <a:t>keine Vorgaben für eigentliche Aktenbearbeitung</a:t>
            </a:r>
            <a:endParaRPr lang="de-AT" sz="2500" dirty="0">
              <a:latin typeface="Lentia Nova Neutral" panose="00000500000000000000" pitchFamily="50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AT" sz="2500" dirty="0" smtClean="0">
                <a:latin typeface="Lentia Nova Neutral" panose="00000500000000000000" pitchFamily="50" charset="0"/>
              </a:rPr>
              <a:t>Abschluss der Bearbeitung = Beginn der Aufbewahrungsfrist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AT" sz="2500" dirty="0" smtClean="0">
                <a:latin typeface="Lentia Nova Neutral" panose="00000500000000000000" pitchFamily="50" charset="0"/>
              </a:rPr>
              <a:t>Aufbewahrung des Aktes nach Abschluss: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AT" sz="2100" dirty="0" smtClean="0">
                <a:latin typeface="Lentia Nova Neutral" panose="00000500000000000000" pitchFamily="50" charset="0"/>
              </a:rPr>
              <a:t>physisch: </a:t>
            </a:r>
            <a:r>
              <a:rPr lang="de-AT" sz="2100" dirty="0" err="1" smtClean="0">
                <a:latin typeface="Lentia Nova Neutral" panose="00000500000000000000" pitchFamily="50" charset="0"/>
              </a:rPr>
              <a:t>idR</a:t>
            </a:r>
            <a:r>
              <a:rPr lang="de-AT" sz="2100" dirty="0" smtClean="0">
                <a:latin typeface="Lentia Nova Neutral" panose="00000500000000000000" pitchFamily="50" charset="0"/>
              </a:rPr>
              <a:t> im Geschäftsbereich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AT" sz="2100" dirty="0" smtClean="0">
                <a:latin typeface="Lentia Nova Neutral" panose="00000500000000000000" pitchFamily="50" charset="0"/>
              </a:rPr>
              <a:t>elektronisch: Zugriffsrechte bleiben erhalten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AT" sz="2100" dirty="0" smtClean="0">
                <a:latin typeface="Lentia Nova Neutral" panose="00000500000000000000" pitchFamily="50" charset="0"/>
              </a:rPr>
              <a:t>hybrid</a:t>
            </a:r>
            <a:endParaRPr lang="de-AT" sz="2100" dirty="0">
              <a:latin typeface="Lentia Nova Neutral" panose="00000500000000000000" pitchFamily="50" charset="0"/>
            </a:endParaRPr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</a:rPr>
              <a:t>Archiv der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Stadt Linz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Übergabe an das Archiv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9781623" cy="455632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-AT" sz="2300" dirty="0"/>
              <a:t>Bewertung obliegt Archiv</a:t>
            </a:r>
          </a:p>
          <a:p>
            <a:pPr>
              <a:lnSpc>
                <a:spcPct val="150000"/>
              </a:lnSpc>
            </a:pPr>
            <a:r>
              <a:rPr lang="de-AT" sz="2300" dirty="0"/>
              <a:t>Übergabeprozess</a:t>
            </a:r>
          </a:p>
          <a:p>
            <a:pPr lvl="1">
              <a:lnSpc>
                <a:spcPct val="150000"/>
              </a:lnSpc>
            </a:pPr>
            <a:r>
              <a:rPr lang="de-AT" sz="1700" dirty="0"/>
              <a:t>Grundsatz: </a:t>
            </a:r>
            <a:r>
              <a:rPr lang="de-AT" sz="1700" b="1" dirty="0"/>
              <a:t>Vollständige Übergabe</a:t>
            </a:r>
          </a:p>
          <a:p>
            <a:pPr lvl="1">
              <a:lnSpc>
                <a:spcPct val="150000"/>
              </a:lnSpc>
            </a:pPr>
            <a:r>
              <a:rPr lang="de-AT" sz="1700" dirty="0"/>
              <a:t>Physisches Schrift- und Dokumentationsgut: </a:t>
            </a:r>
            <a:r>
              <a:rPr lang="de-AT" sz="1700" b="1" dirty="0"/>
              <a:t>tatsächliche Aushändigung</a:t>
            </a:r>
          </a:p>
          <a:p>
            <a:pPr lvl="1">
              <a:lnSpc>
                <a:spcPct val="150000"/>
              </a:lnSpc>
            </a:pPr>
            <a:r>
              <a:rPr lang="de-AT" sz="1700" dirty="0"/>
              <a:t>Elektronisches Schrift- und Dokumentationsgut: </a:t>
            </a:r>
            <a:r>
              <a:rPr lang="de-AT" sz="1700" b="1" dirty="0"/>
              <a:t>Verschaffung der erforderlichen Zugriffsmöglichkeiten</a:t>
            </a:r>
            <a:r>
              <a:rPr lang="de-AT" sz="1700" dirty="0"/>
              <a:t> (soweit technisch möglich); </a:t>
            </a:r>
            <a:r>
              <a:rPr lang="de-AT" sz="1700" b="1" dirty="0"/>
              <a:t>vollständiger Verlust der Zugriffsmöglichkeit des Geschäftsbereiches</a:t>
            </a:r>
          </a:p>
          <a:p>
            <a:pPr lvl="1">
              <a:lnSpc>
                <a:spcPct val="150000"/>
              </a:lnSpc>
            </a:pPr>
            <a:r>
              <a:rPr lang="de-AT" sz="1700" b="1" dirty="0"/>
              <a:t>Fachanwendungen</a:t>
            </a:r>
            <a:r>
              <a:rPr lang="de-AT" sz="1700" dirty="0"/>
              <a:t>: ebenso (Ausnahme: Zuständigkeit für Löschung liegt bei anderen Rechtsträgern</a:t>
            </a:r>
            <a:r>
              <a:rPr lang="de-AT" sz="17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AT" sz="2300" dirty="0"/>
              <a:t>Übergabeprotokoll</a:t>
            </a:r>
          </a:p>
          <a:p>
            <a:pPr lvl="1">
              <a:lnSpc>
                <a:spcPct val="150000"/>
              </a:lnSpc>
            </a:pPr>
            <a:r>
              <a:rPr lang="de-AT" sz="1700" dirty="0" smtClean="0"/>
              <a:t>Übergebene (archivierte) und skartierte Akten</a:t>
            </a:r>
            <a:endParaRPr lang="de-AT" sz="1700" dirty="0"/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</a:rPr>
              <a:t>Archiv der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Stadt Linz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Übergabe an das Archiv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81623" cy="4351338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de-AT" sz="2000" dirty="0"/>
              <a:t>Bestimmtes „</a:t>
            </a:r>
            <a:r>
              <a:rPr lang="de-AT" sz="2000" b="1" dirty="0"/>
              <a:t>Schrift- und Dokumentationsgut</a:t>
            </a:r>
            <a:r>
              <a:rPr lang="de-AT" sz="2000" dirty="0"/>
              <a:t>“ schon bei Anfallen unmittelbar im Original zu übergeben (jeweils mit Begleitunterlagen)</a:t>
            </a:r>
          </a:p>
          <a:p>
            <a:pPr lvl="1">
              <a:lnSpc>
                <a:spcPct val="150000"/>
              </a:lnSpc>
            </a:pPr>
            <a:r>
              <a:rPr lang="de-AT" sz="1600" dirty="0"/>
              <a:t>Archivwürdige Urkunden über Rechtsgeschäfte </a:t>
            </a:r>
          </a:p>
          <a:p>
            <a:pPr lvl="1">
              <a:lnSpc>
                <a:spcPct val="150000"/>
              </a:lnSpc>
            </a:pPr>
            <a:r>
              <a:rPr lang="de-AT" sz="1600" dirty="0"/>
              <a:t>GR- und </a:t>
            </a:r>
            <a:r>
              <a:rPr lang="de-AT" sz="1600" dirty="0" err="1"/>
              <a:t>StS</a:t>
            </a:r>
            <a:r>
              <a:rPr lang="de-AT" sz="1600" dirty="0"/>
              <a:t>-Protokolle</a:t>
            </a:r>
          </a:p>
          <a:p>
            <a:pPr lvl="1">
              <a:lnSpc>
                <a:spcPct val="150000"/>
              </a:lnSpc>
            </a:pPr>
            <a:r>
              <a:rPr lang="de-AT" sz="1600" dirty="0"/>
              <a:t>Protokolle sonstiger Gremien</a:t>
            </a:r>
          </a:p>
          <a:p>
            <a:pPr>
              <a:lnSpc>
                <a:spcPts val="2600"/>
              </a:lnSpc>
            </a:pPr>
            <a:r>
              <a:rPr lang="de-AT" sz="2000" dirty="0"/>
              <a:t>Im Übrigen: ehestmöglich anbieten, „</a:t>
            </a:r>
            <a:r>
              <a:rPr lang="de-AT" sz="2000" b="1" dirty="0"/>
              <a:t>sobald nicht oder nur noch vereinzelt benötigt</a:t>
            </a:r>
            <a:r>
              <a:rPr lang="de-AT" sz="2000" dirty="0"/>
              <a:t>“</a:t>
            </a:r>
            <a:endParaRPr lang="de-AT" sz="1000" dirty="0"/>
          </a:p>
          <a:p>
            <a:pPr lvl="1">
              <a:lnSpc>
                <a:spcPct val="150000"/>
              </a:lnSpc>
            </a:pPr>
            <a:r>
              <a:rPr lang="de-AT" sz="1600" dirty="0"/>
              <a:t>Individuelle Bewertung der Archivwürdigkeit durch Archiv</a:t>
            </a:r>
          </a:p>
          <a:p>
            <a:pPr lvl="1">
              <a:lnSpc>
                <a:spcPct val="150000"/>
              </a:lnSpc>
            </a:pPr>
            <a:r>
              <a:rPr lang="de-AT" sz="1600" dirty="0"/>
              <a:t>Entfällt, wenn bereits Vorabbewertung in Fristen- und Bewertungsverzeichnis</a:t>
            </a:r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</a:rPr>
              <a:t>Archiv der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Stadt Linz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Skartierung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8162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sz="2000" dirty="0" smtClean="0"/>
              <a:t>nach </a:t>
            </a:r>
            <a:r>
              <a:rPr lang="de-AT" sz="2000" dirty="0"/>
              <a:t>Ablauf der Aufbewahrungsfrist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nur</a:t>
            </a:r>
            <a:r>
              <a:rPr lang="de-AT" sz="2000" dirty="0"/>
              <a:t>, wenn Archivbewertung auf „nicht archivwürdig“ lautet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vollständige </a:t>
            </a:r>
            <a:r>
              <a:rPr lang="de-AT" sz="2000" dirty="0"/>
              <a:t>Vernichtung</a:t>
            </a:r>
          </a:p>
          <a:p>
            <a:pPr>
              <a:lnSpc>
                <a:spcPct val="150000"/>
              </a:lnSpc>
            </a:pPr>
            <a:r>
              <a:rPr lang="de-AT" sz="2000" dirty="0"/>
              <a:t>Schutz vor Zugriff </a:t>
            </a:r>
            <a:r>
              <a:rPr lang="de-AT" sz="2000" dirty="0" smtClean="0"/>
              <a:t>Unbefugter</a:t>
            </a:r>
            <a:endParaRPr lang="de-AT" sz="2000" dirty="0"/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</a:rPr>
              <a:t>Archiv der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Stadt Linz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47898" y="755823"/>
            <a:ext cx="10868110" cy="1325563"/>
          </a:xfrm>
        </p:spPr>
        <p:txBody>
          <a:bodyPr/>
          <a:lstStyle/>
          <a:p>
            <a:r>
              <a:rPr lang="de-AT" dirty="0" smtClean="0">
                <a:solidFill>
                  <a:schemeClr val="bg2"/>
                </a:solidFill>
              </a:rPr>
              <a:t>Fristen- und Bewertungsverzeichnis</a:t>
            </a:r>
            <a:endParaRPr lang="de-AT" dirty="0">
              <a:solidFill>
                <a:schemeClr val="bg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 smtClean="0"/>
              <a:t>Archiv der</a:t>
            </a:r>
          </a:p>
          <a:p>
            <a:r>
              <a:rPr lang="de-AT" dirty="0" smtClean="0"/>
              <a:t>Stadt Linz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38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Fristen- und </a:t>
            </a:r>
            <a:r>
              <a:rPr lang="de-AT" dirty="0" smtClean="0"/>
              <a:t>Bewertungsverzeichnis (FBV)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81623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AT" dirty="0" smtClean="0"/>
              <a:t>Jeder Geschäftsbereich </a:t>
            </a:r>
            <a:r>
              <a:rPr lang="de-AT" dirty="0"/>
              <a:t>erstellt </a:t>
            </a:r>
            <a:r>
              <a:rPr lang="de-AT" dirty="0" smtClean="0"/>
              <a:t>ein </a:t>
            </a:r>
            <a:r>
              <a:rPr lang="de-AT" dirty="0"/>
              <a:t>Fristen- und Bewertungsverzeichnis (FBV</a:t>
            </a:r>
            <a:r>
              <a:rPr lang="de-AT" dirty="0" smtClean="0"/>
              <a:t>). </a:t>
            </a:r>
            <a:r>
              <a:rPr lang="de-AT" dirty="0"/>
              <a:t>Das FBV ist eine geordnete Aufstellung, die in einer für Dritte nachvollziehbaren </a:t>
            </a:r>
            <a:r>
              <a:rPr lang="de-AT" dirty="0" smtClean="0"/>
              <a:t>Weise </a:t>
            </a:r>
            <a:r>
              <a:rPr lang="de-AT" dirty="0"/>
              <a:t>Angaben macht </a:t>
            </a:r>
            <a:r>
              <a:rPr lang="de-AT" dirty="0" smtClean="0"/>
              <a:t>über:</a:t>
            </a:r>
          </a:p>
          <a:p>
            <a:pPr>
              <a:lnSpc>
                <a:spcPct val="120000"/>
              </a:lnSpc>
            </a:pPr>
            <a:r>
              <a:rPr lang="de-AT" dirty="0" smtClean="0"/>
              <a:t>die </a:t>
            </a:r>
            <a:r>
              <a:rPr lang="de-AT" dirty="0"/>
              <a:t>Tätigkeitsbereiche des </a:t>
            </a:r>
            <a:r>
              <a:rPr lang="de-AT" dirty="0" smtClean="0"/>
              <a:t>Geschäftsbereichs</a:t>
            </a:r>
            <a:endParaRPr lang="de-AT" dirty="0"/>
          </a:p>
          <a:p>
            <a:pPr>
              <a:lnSpc>
                <a:spcPct val="120000"/>
              </a:lnSpc>
            </a:pPr>
            <a:r>
              <a:rPr lang="de-AT" dirty="0"/>
              <a:t>die für einen einzelnen Tätigkeitsbereich jeweils anzuwendende </a:t>
            </a:r>
            <a:r>
              <a:rPr lang="de-AT" dirty="0" smtClean="0"/>
              <a:t>Aufbewahrungsfrist </a:t>
            </a:r>
            <a:r>
              <a:rPr lang="de-AT" dirty="0"/>
              <a:t>sowie die für die Fristbestimmung ausschlaggebenden </a:t>
            </a:r>
            <a:r>
              <a:rPr lang="de-AT" dirty="0" smtClean="0"/>
              <a:t>Gesichtspunkte</a:t>
            </a:r>
            <a:endParaRPr lang="de-AT" dirty="0"/>
          </a:p>
          <a:p>
            <a:pPr>
              <a:lnSpc>
                <a:spcPct val="120000"/>
              </a:lnSpc>
            </a:pPr>
            <a:r>
              <a:rPr lang="de-AT" dirty="0"/>
              <a:t>die vom Archiv der Stadt Linz einzutragende Bewertungsentscheidung </a:t>
            </a:r>
            <a:r>
              <a:rPr lang="de-AT" dirty="0" smtClean="0"/>
              <a:t>im </a:t>
            </a:r>
            <a:r>
              <a:rPr lang="de-AT" dirty="0"/>
              <a:t>Hinblick auf zugehöriges Schrift- und Dokumentationsgut </a:t>
            </a:r>
          </a:p>
          <a:p>
            <a:pPr>
              <a:lnSpc>
                <a:spcPct val="120000"/>
              </a:lnSpc>
            </a:pPr>
            <a:r>
              <a:rPr lang="de-AT" dirty="0"/>
              <a:t>sowie den regulären Aufbewahrungs- </a:t>
            </a:r>
            <a:r>
              <a:rPr lang="de-AT" dirty="0" err="1"/>
              <a:t>bzw</a:t>
            </a:r>
            <a:r>
              <a:rPr lang="de-AT" dirty="0"/>
              <a:t> </a:t>
            </a:r>
            <a:r>
              <a:rPr lang="de-AT" dirty="0" smtClean="0"/>
              <a:t>Speicherort der </a:t>
            </a:r>
            <a:r>
              <a:rPr lang="de-AT" dirty="0"/>
              <a:t>geschäftsfallrelevanten Informationen des jeweiligen Tätigkeitsbereiches 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Archiv 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Stadt Linz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ntia Nova Neutral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Ziele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8162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sz="2400" dirty="0" smtClean="0"/>
              <a:t>Praktische Umsetzung der Akten- und </a:t>
            </a:r>
            <a:r>
              <a:rPr lang="de-AT" sz="2400" dirty="0" smtClean="0"/>
              <a:t>Skartierungsordnung</a:t>
            </a:r>
            <a:endParaRPr lang="de-AT" sz="2400" dirty="0" smtClean="0"/>
          </a:p>
          <a:p>
            <a:pPr>
              <a:lnSpc>
                <a:spcPct val="150000"/>
              </a:lnSpc>
            </a:pPr>
            <a:r>
              <a:rPr lang="de-AT" sz="2400" dirty="0"/>
              <a:t>Gesetzeskonforme </a:t>
            </a:r>
            <a:r>
              <a:rPr lang="de-AT" sz="2400" dirty="0" smtClean="0"/>
              <a:t>Aufbewahrungsfristen</a:t>
            </a:r>
          </a:p>
          <a:p>
            <a:pPr>
              <a:lnSpc>
                <a:spcPct val="150000"/>
              </a:lnSpc>
            </a:pPr>
            <a:r>
              <a:rPr lang="de-AT" sz="2400" dirty="0" smtClean="0"/>
              <a:t>Übersicht </a:t>
            </a:r>
            <a:r>
              <a:rPr lang="de-AT" sz="2400" dirty="0"/>
              <a:t>über Lager- und Speicherorte der Akten</a:t>
            </a:r>
          </a:p>
          <a:p>
            <a:pPr>
              <a:lnSpc>
                <a:spcPct val="150000"/>
              </a:lnSpc>
            </a:pPr>
            <a:r>
              <a:rPr lang="de-AT" sz="2400" dirty="0" smtClean="0"/>
              <a:t>Übersicht über alle vorhandenen Produkte bzw. ELAK-Sachgebiete aller Abteilungen</a:t>
            </a:r>
          </a:p>
          <a:p>
            <a:pPr>
              <a:lnSpc>
                <a:spcPct val="150000"/>
              </a:lnSpc>
            </a:pPr>
            <a:r>
              <a:rPr lang="de-AT" sz="2400" dirty="0" smtClean="0"/>
              <a:t>Verringerung des Bewertungsaufwandes für das Archiv</a:t>
            </a:r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Archiv 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Stadt Linz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ntia Nova Neutral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Inhalt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03485"/>
            <a:ext cx="9781623" cy="46734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AT" sz="2400" b="1" dirty="0" smtClean="0"/>
              <a:t>Abteilung</a:t>
            </a:r>
          </a:p>
          <a:p>
            <a:pPr>
              <a:lnSpc>
                <a:spcPct val="150000"/>
              </a:lnSpc>
            </a:pPr>
            <a:r>
              <a:rPr lang="de-AT" sz="2400" b="1" dirty="0"/>
              <a:t>Art: </a:t>
            </a:r>
            <a:r>
              <a:rPr lang="de-AT" sz="2400" dirty="0" smtClean="0"/>
              <a:t>Produktkatalog (=analog), ELAK, Fachanwendung</a:t>
            </a:r>
          </a:p>
          <a:p>
            <a:pPr>
              <a:lnSpc>
                <a:spcPct val="150000"/>
              </a:lnSpc>
            </a:pPr>
            <a:r>
              <a:rPr lang="de-AT" sz="2400" b="1" dirty="0"/>
              <a:t>Tätigkeitsbereich: </a:t>
            </a:r>
            <a:r>
              <a:rPr lang="de-AT" sz="2400" dirty="0" smtClean="0"/>
              <a:t>Beschreibung des Inhalts, Name des ELAK-Sachgebiets</a:t>
            </a:r>
          </a:p>
          <a:p>
            <a:pPr>
              <a:lnSpc>
                <a:spcPct val="150000"/>
              </a:lnSpc>
            </a:pPr>
            <a:r>
              <a:rPr lang="de-AT" sz="2400" b="1" dirty="0"/>
              <a:t>Aufbewahrungsfrist: </a:t>
            </a:r>
            <a:r>
              <a:rPr lang="de-AT" sz="2400" dirty="0" smtClean="0"/>
              <a:t>Frist, während der die Abteilung nach Abschluss der Akten direkten Zugriff auf die Akten hat</a:t>
            </a:r>
          </a:p>
          <a:p>
            <a:pPr>
              <a:lnSpc>
                <a:spcPct val="150000"/>
              </a:lnSpc>
            </a:pPr>
            <a:r>
              <a:rPr lang="de-AT" sz="2400" b="1" dirty="0"/>
              <a:t>Begründung für Aufbewahrungsfrist: </a:t>
            </a:r>
            <a:r>
              <a:rPr lang="de-AT" sz="2400" dirty="0" smtClean="0"/>
              <a:t>Gesetzliche Fristen, praktische Erwägungen</a:t>
            </a:r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Archiv 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Stadt Linz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ntia Nova Neutral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Inhalt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03485"/>
            <a:ext cx="9781623" cy="46734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sz="2400" b="1" dirty="0" smtClean="0"/>
              <a:t>Vorschlag </a:t>
            </a:r>
            <a:r>
              <a:rPr lang="de-AT" sz="2400" b="1" dirty="0"/>
              <a:t>für </a:t>
            </a:r>
            <a:r>
              <a:rPr lang="de-AT" sz="2400" b="1" dirty="0" smtClean="0"/>
              <a:t>Archivbewertung</a:t>
            </a:r>
            <a:r>
              <a:rPr lang="de-AT" sz="2400" b="1" dirty="0"/>
              <a:t>: </a:t>
            </a:r>
            <a:r>
              <a:rPr lang="de-AT" sz="2400" dirty="0" smtClean="0"/>
              <a:t>Bewertung aus Sicht der Abteilung</a:t>
            </a:r>
          </a:p>
          <a:p>
            <a:pPr>
              <a:lnSpc>
                <a:spcPct val="150000"/>
              </a:lnSpc>
            </a:pPr>
            <a:r>
              <a:rPr lang="de-AT" sz="2400" b="1" dirty="0"/>
              <a:t>Bewertung durch Archiv: </a:t>
            </a:r>
            <a:r>
              <a:rPr lang="de-AT" sz="2400" dirty="0" smtClean="0"/>
              <a:t>endgültige Bewertung</a:t>
            </a:r>
          </a:p>
          <a:p>
            <a:pPr>
              <a:lnSpc>
                <a:spcPct val="150000"/>
              </a:lnSpc>
            </a:pPr>
            <a:r>
              <a:rPr lang="de-AT" sz="2400" b="1" dirty="0"/>
              <a:t>Aufbewahrungsort: </a:t>
            </a:r>
            <a:r>
              <a:rPr lang="de-AT" sz="2400" dirty="0" smtClean="0"/>
              <a:t>analoger Aufbewahrungsort, Datenbank/Fachanwendung, Netzwerklaufwerk, ELAK</a:t>
            </a:r>
          </a:p>
          <a:p>
            <a:pPr>
              <a:lnSpc>
                <a:spcPct val="150000"/>
              </a:lnSpc>
            </a:pPr>
            <a:r>
              <a:rPr lang="de-AT" sz="2400" b="1" dirty="0"/>
              <a:t>Grundzahl Sachgebiet: </a:t>
            </a:r>
            <a:r>
              <a:rPr lang="de-AT" sz="2400" dirty="0" smtClean="0"/>
              <a:t>sofern ELAK</a:t>
            </a:r>
          </a:p>
          <a:p>
            <a:pPr>
              <a:lnSpc>
                <a:spcPct val="150000"/>
              </a:lnSpc>
            </a:pPr>
            <a:endParaRPr lang="de-AT" sz="2000" dirty="0"/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Archiv 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Stadt Linz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ntia Nova Neutral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Archiv 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Stadt Linz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ntia Nova Neutral" pitchFamily="2" charset="77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57907" y="231167"/>
          <a:ext cx="11676186" cy="581863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98215">
                  <a:extLst>
                    <a:ext uri="{9D8B030D-6E8A-4147-A177-3AD203B41FA5}">
                      <a16:colId xmlns:a16="http://schemas.microsoft.com/office/drawing/2014/main" val="1417654779"/>
                    </a:ext>
                  </a:extLst>
                </a:gridCol>
                <a:gridCol w="923714">
                  <a:extLst>
                    <a:ext uri="{9D8B030D-6E8A-4147-A177-3AD203B41FA5}">
                      <a16:colId xmlns:a16="http://schemas.microsoft.com/office/drawing/2014/main" val="4163714433"/>
                    </a:ext>
                  </a:extLst>
                </a:gridCol>
                <a:gridCol w="2735954">
                  <a:extLst>
                    <a:ext uri="{9D8B030D-6E8A-4147-A177-3AD203B41FA5}">
                      <a16:colId xmlns:a16="http://schemas.microsoft.com/office/drawing/2014/main" val="907941804"/>
                    </a:ext>
                  </a:extLst>
                </a:gridCol>
                <a:gridCol w="1231620">
                  <a:extLst>
                    <a:ext uri="{9D8B030D-6E8A-4147-A177-3AD203B41FA5}">
                      <a16:colId xmlns:a16="http://schemas.microsoft.com/office/drawing/2014/main" val="381374994"/>
                    </a:ext>
                  </a:extLst>
                </a:gridCol>
                <a:gridCol w="1682479">
                  <a:extLst>
                    <a:ext uri="{9D8B030D-6E8A-4147-A177-3AD203B41FA5}">
                      <a16:colId xmlns:a16="http://schemas.microsoft.com/office/drawing/2014/main" val="1445206137"/>
                    </a:ext>
                  </a:extLst>
                </a:gridCol>
                <a:gridCol w="958902">
                  <a:extLst>
                    <a:ext uri="{9D8B030D-6E8A-4147-A177-3AD203B41FA5}">
                      <a16:colId xmlns:a16="http://schemas.microsoft.com/office/drawing/2014/main" val="2967906915"/>
                    </a:ext>
                  </a:extLst>
                </a:gridCol>
                <a:gridCol w="958902">
                  <a:extLst>
                    <a:ext uri="{9D8B030D-6E8A-4147-A177-3AD203B41FA5}">
                      <a16:colId xmlns:a16="http://schemas.microsoft.com/office/drawing/2014/main" val="1915995000"/>
                    </a:ext>
                  </a:extLst>
                </a:gridCol>
                <a:gridCol w="1865024">
                  <a:extLst>
                    <a:ext uri="{9D8B030D-6E8A-4147-A177-3AD203B41FA5}">
                      <a16:colId xmlns:a16="http://schemas.microsoft.com/office/drawing/2014/main" val="2975167583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2925511949"/>
                    </a:ext>
                  </a:extLst>
                </a:gridCol>
              </a:tblGrid>
              <a:tr h="394635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u="none" strike="noStrike" dirty="0">
                          <a:effectLst/>
                        </a:rPr>
                        <a:t>Abteilung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b">
                    <a:solidFill>
                      <a:srgbClr val="FFF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u="none" strike="noStrike" dirty="0">
                          <a:effectLst/>
                        </a:rPr>
                        <a:t>ELAK / Fachanwendung / Produktkatalog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b">
                    <a:solidFill>
                      <a:srgbClr val="FFF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u="none" strike="noStrike" dirty="0">
                          <a:effectLst/>
                        </a:rPr>
                        <a:t>Tätigkeitsbereich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b">
                    <a:solidFill>
                      <a:srgbClr val="FFF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u="none" strike="noStrike" dirty="0">
                          <a:effectLst/>
                        </a:rPr>
                        <a:t>Aufbewahrungsfrist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b">
                    <a:solidFill>
                      <a:srgbClr val="FFF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u="none" strike="noStrike" dirty="0">
                          <a:effectLst/>
                        </a:rPr>
                        <a:t>Begründung für Frist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b">
                    <a:solidFill>
                      <a:srgbClr val="FFF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u="none" strike="noStrike">
                          <a:effectLst/>
                        </a:rPr>
                        <a:t>Vorschlag für Archivbewertung </a:t>
                      </a:r>
                      <a:endParaRPr lang="de-AT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b">
                    <a:solidFill>
                      <a:srgbClr val="FFF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u="none" strike="noStrike">
                          <a:effectLst/>
                        </a:rPr>
                        <a:t>Bewertung durch Archiv</a:t>
                      </a:r>
                      <a:endParaRPr lang="de-AT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b">
                    <a:solidFill>
                      <a:srgbClr val="FFF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u="none" strike="noStrike">
                          <a:effectLst/>
                        </a:rPr>
                        <a:t>Aufbewahrungsort / Speicherort</a:t>
                      </a:r>
                      <a:endParaRPr lang="de-AT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b">
                    <a:solidFill>
                      <a:srgbClr val="FFF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u="none" strike="noStrike" dirty="0">
                          <a:effectLst/>
                        </a:rPr>
                        <a:t>Grundzahl Sachgebiet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b">
                    <a:solidFill>
                      <a:srgbClr val="FFF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78945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 err="1">
                          <a:effectLst/>
                        </a:rPr>
                        <a:t>Arch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Fachanwendung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 Metadatenverwaltung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Archivfachanwendung, unterliegt keiner Skartierung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Archivinformationssystem (AIS)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-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3626661747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Fachanwendung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 Metadatenverwaltung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Archivfachanwendung, unterliegt keiner Skartierung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-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Medienarchivdatenbank (AXLE)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-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1504644208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Fachanwendung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 Metadatenverwaltung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Archivfachanwendung, unterliegt keiner Skartierung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-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Denkmaldatenbank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-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648830954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Fachanwendung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 Metadatenverwaltung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Archivfachanwendung, unterliegt keiner Skartierung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-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-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Beständeübersicht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-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1975619234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Produktkatalog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 Administratives (Budget, Controlling…)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3 Jahre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smtClean="0">
                          <a:effectLst/>
                        </a:rPr>
                        <a:t>§ 3 Oö. ArchivG 2003 (Standardfrist für digitale Unterlagen)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 (D)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I:, Archiv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2937951548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Produktkatalog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 Korrespondenz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3 Jahre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§ 3 Oö. ArchivG 2003 (Standardfrist für digitale Unterlagen)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 (D)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I:, Archiv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3146817686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Produktkatalog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 Stellungnahmen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3 Jahre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§ 3 Oö. ArchivG 2003 (Standardfrist für digitale Unterlagen)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 (D)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I:, Archiv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868765401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Produktkatalog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 Straßenbenennungen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3 Jahre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§ 3 Oö. ArchivG 2003 (Standardfrist für digitale Unterlagen)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 (D)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I:, Archiv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1873400226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Produktkatalog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 Publikationsunterlagen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3 Jahre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§ 3 Oö. ArchivG 2003 (Standardfrist für digitale Unterlagen)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 (D)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I:, Archiv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3991152218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Produktkatalog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 Öffentlichkeitsarbeit (Ausstellungen, Vorträge, Projekte)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3 Jahre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§ 3 Oö. ArchivG 2003 (Standardfrist für digitale Unterlagen)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 (D)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I:, Archiv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1953960121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Produktkatalog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Archiv </a:t>
                      </a:r>
                      <a:r>
                        <a:rPr lang="de-AT" sz="800" u="none" strike="noStrike" dirty="0" err="1">
                          <a:effectLst/>
                        </a:rPr>
                        <a:t>BenützerInnenbögen</a:t>
                      </a:r>
                      <a:r>
                        <a:rPr lang="de-AT" sz="800" u="none" strike="noStrike" dirty="0">
                          <a:effectLst/>
                        </a:rPr>
                        <a:t> (Lesesaalunterlagen)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3 Jahre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§ 3 </a:t>
                      </a:r>
                      <a:r>
                        <a:rPr lang="de-AT" sz="800" u="none" strike="noStrike" dirty="0" err="1">
                          <a:effectLst/>
                        </a:rPr>
                        <a:t>Oö</a:t>
                      </a:r>
                      <a:r>
                        <a:rPr lang="de-AT" sz="800" u="none" strike="noStrike" dirty="0">
                          <a:effectLst/>
                        </a:rPr>
                        <a:t>. </a:t>
                      </a:r>
                      <a:r>
                        <a:rPr lang="de-AT" sz="800" u="none" strike="noStrike" dirty="0" err="1">
                          <a:effectLst/>
                        </a:rPr>
                        <a:t>ArchivG</a:t>
                      </a:r>
                      <a:r>
                        <a:rPr lang="de-AT" sz="800" u="none" strike="noStrike" dirty="0">
                          <a:effectLst/>
                        </a:rPr>
                        <a:t> 2003 (Standardfrist für digitale Unterlagen)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 (D)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Archiv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1407164674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Produktkatalog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 Übergabeprotokolle (intern/extern)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3 Jahre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§ 3 Oö. ArchivG 2003 (Standardfrist für digitale Unterlagen)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 (D)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I:, Archiv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2374456878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Produktkatalog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 Verträge (Vergaben, Leihverträge, Werkverträge,...)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3 Jahre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§ 3 Oö. ArchivG 2003 (Standardfrist für digitale Unterlagen)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 (D)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I:, Archiv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3231067695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Produktkatalog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Archiv Aussonderungsprotokolle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3 Jahre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§ 3 Oö. ArchivG 2003 (Standardfrist für digitale Unterlagen)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 (D)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Archiv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-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1666388848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ELAK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3 Jahre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§ 3 Oö. ArchivG 2003 (Standardfrist für digitale Unterlagen)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Bewertung durch Archiv (V)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ELAK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02-08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835990352"/>
                  </a:ext>
                </a:extLst>
              </a:tr>
              <a:tr h="2499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Arch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ELAK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Medienservice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3 Jahre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§ 3 Oö. ArchivG 2003 (Standardfrist für digitale Unterlagen)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ntia Nova Neutral"/>
                          <a:ea typeface="+mn-ea"/>
                          <a:cs typeface="+mn-cs"/>
                        </a:rPr>
                        <a:t>archivwürdig</a:t>
                      </a:r>
                      <a:endParaRPr kumimoji="0" lang="de-AT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archivwürdig (D)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>
                          <a:effectLst/>
                        </a:rPr>
                        <a:t>ELAK</a:t>
                      </a:r>
                      <a:endParaRPr lang="de-A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800" u="none" strike="noStrike" dirty="0">
                          <a:effectLst/>
                        </a:rPr>
                        <a:t>02-08-01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9" marR="2929" marT="2929" marB="0" anchor="ctr"/>
                </a:tc>
                <a:extLst>
                  <a:ext uri="{0D108BD9-81ED-4DB2-BD59-A6C34878D82A}">
                    <a16:rowId xmlns:a16="http://schemas.microsoft.com/office/drawing/2014/main" val="1805223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5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47898" y="755823"/>
            <a:ext cx="10868110" cy="1325563"/>
          </a:xfrm>
        </p:spPr>
        <p:txBody>
          <a:bodyPr/>
          <a:lstStyle/>
          <a:p>
            <a:r>
              <a:rPr lang="de-AT" dirty="0" smtClean="0">
                <a:solidFill>
                  <a:schemeClr val="bg2"/>
                </a:solidFill>
              </a:rPr>
              <a:t>Akten- und Skartierungsordnung </a:t>
            </a:r>
            <a:br>
              <a:rPr lang="de-AT" dirty="0" smtClean="0">
                <a:solidFill>
                  <a:schemeClr val="bg2"/>
                </a:solidFill>
              </a:rPr>
            </a:br>
            <a:r>
              <a:rPr lang="de-AT" dirty="0" smtClean="0">
                <a:solidFill>
                  <a:schemeClr val="bg2"/>
                </a:solidFill>
              </a:rPr>
              <a:t>der Stadt Linz</a:t>
            </a:r>
            <a:endParaRPr lang="de-AT" dirty="0">
              <a:solidFill>
                <a:schemeClr val="bg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 smtClean="0"/>
              <a:t>Archiv der</a:t>
            </a:r>
          </a:p>
          <a:p>
            <a:r>
              <a:rPr lang="de-AT" dirty="0" smtClean="0"/>
              <a:t>Stadt Linz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987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Herausforderungen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8162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sz="2000" dirty="0" smtClean="0"/>
              <a:t>Umfasst den gesamten Magistrat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Mitarbeit der Abteilungen unerlässlich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Aufwand für Abteilungen, aber direkter Nutzen fürs Archiv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Vermittlung des Konzepts eines FBVs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Vollständigkeit der Einträge durch Abteilungen schwierig zu überprüfen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„Trennungsschmerz“ bei Abteilungen</a:t>
            </a:r>
          </a:p>
          <a:p>
            <a:pPr>
              <a:lnSpc>
                <a:spcPct val="150000"/>
              </a:lnSpc>
            </a:pPr>
            <a:r>
              <a:rPr lang="de-AT" sz="2000" dirty="0" err="1" smtClean="0"/>
              <a:t>Evidenthaltung</a:t>
            </a:r>
            <a:r>
              <a:rPr lang="de-AT" sz="2000" dirty="0" smtClean="0"/>
              <a:t> des Verzeichnisses</a:t>
            </a:r>
            <a:endParaRPr lang="de-AT" sz="2000" dirty="0"/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Archiv 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Stadt Linz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ntia Nova Neutral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Archiv 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Stadt Linz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ntia Nova Neutral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596" y="48220"/>
            <a:ext cx="8875295" cy="67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Lösungsansätze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47800"/>
            <a:ext cx="9781623" cy="4729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AT" sz="2000" dirty="0" smtClean="0"/>
              <a:t>FBV als offizielles Magistratsprojekt / Sicherung der Unterstützung der obersten Magistratsstellen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Definierung von Verantwortlichen für das FBV für jede Abteilung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Erarbeitung von Anleitungen und Ausfüllhilfen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Information über Bereitstellung von archivierten Unterlagen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Direkte Treffen mit den Verantwortlichen für Erklärungen/Klärungen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Gegenkontrolle der Einträge mit der Geschäftsverteilung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Einbindung des Archivs in jede Änderung jedes neu erstellten Sachgebiets von Beginn an</a:t>
            </a:r>
          </a:p>
          <a:p>
            <a:pPr>
              <a:lnSpc>
                <a:spcPct val="150000"/>
              </a:lnSpc>
            </a:pPr>
            <a:endParaRPr lang="de-AT" sz="2000" dirty="0" smtClean="0"/>
          </a:p>
          <a:p>
            <a:pPr>
              <a:lnSpc>
                <a:spcPct val="150000"/>
              </a:lnSpc>
            </a:pPr>
            <a:endParaRPr lang="de-AT" sz="2000" dirty="0"/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Archiv 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Stadt Linz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ntia Nova Neutral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Archiv 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Stadt Linz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ntia Nova Neutral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b="6135"/>
          <a:stretch/>
        </p:blipFill>
        <p:spPr>
          <a:xfrm>
            <a:off x="2909887" y="112230"/>
            <a:ext cx="6219825" cy="6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Archiv 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Stadt Linz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ntia Nova Neutral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580009" y="454926"/>
            <a:ext cx="8561038" cy="55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Archiv 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Stadt Linz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ntia Nova Neutral" pitchFamily="2" charset="77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1347536" y="180305"/>
          <a:ext cx="7780369" cy="6342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0369">
                  <a:extLst>
                    <a:ext uri="{9D8B030D-6E8A-4147-A177-3AD203B41FA5}">
                      <a16:colId xmlns:a16="http://schemas.microsoft.com/office/drawing/2014/main" val="3639238538"/>
                    </a:ext>
                  </a:extLst>
                </a:gridCol>
              </a:tblGrid>
              <a:tr h="30197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600" dirty="0">
                          <a:solidFill>
                            <a:schemeClr val="bg1"/>
                          </a:solidFill>
                          <a:effectLst/>
                        </a:rPr>
                        <a:t>Allgemeine und spezielle Angelegenheiten des Archivwesens gemäß </a:t>
                      </a:r>
                      <a:r>
                        <a:rPr lang="de-AT" sz="1600" dirty="0" err="1">
                          <a:solidFill>
                            <a:schemeClr val="bg1"/>
                          </a:solidFill>
                          <a:effectLst/>
                        </a:rPr>
                        <a:t>Oö</a:t>
                      </a:r>
                      <a:r>
                        <a:rPr lang="de-AT" sz="1600" dirty="0">
                          <a:solidFill>
                            <a:schemeClr val="bg1"/>
                          </a:solidFill>
                          <a:effectLst/>
                        </a:rPr>
                        <a:t>. Archivgesetz 2003 </a:t>
                      </a:r>
                      <a:r>
                        <a:rPr lang="de-AT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idgF</a:t>
                      </a:r>
                      <a:endParaRPr lang="de-AT" sz="16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5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726" marR="3672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697373"/>
                  </a:ext>
                </a:extLst>
              </a:tr>
              <a:tr h="23434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600" dirty="0">
                          <a:solidFill>
                            <a:schemeClr val="bg1"/>
                          </a:solidFill>
                          <a:effectLst/>
                        </a:rPr>
                        <a:t>Bewertung, Verwahrung, Erhaltung, Erschließung und wissenschaftliche Bearbeitung der Unterlagen des </a:t>
                      </a:r>
                      <a:r>
                        <a:rPr lang="de-AT" sz="1600" dirty="0" smtClean="0">
                          <a:solidFill>
                            <a:schemeClr val="bg1"/>
                          </a:solidFill>
                          <a:effectLst/>
                        </a:rPr>
                        <a:t>Magistrates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5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726" marR="3672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075579"/>
                  </a:ext>
                </a:extLst>
              </a:tr>
              <a:tr h="3362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Langzeitarchivierung</a:t>
                      </a:r>
                      <a:r>
                        <a:rPr lang="de-AT" sz="1600" dirty="0">
                          <a:solidFill>
                            <a:schemeClr val="bg1"/>
                          </a:solidFill>
                          <a:effectLst/>
                        </a:rPr>
                        <a:t> digitaler und digitalisierter </a:t>
                      </a:r>
                      <a:r>
                        <a:rPr lang="de-AT" sz="1600" dirty="0" smtClean="0">
                          <a:solidFill>
                            <a:schemeClr val="bg1"/>
                          </a:solidFill>
                          <a:effectLst/>
                        </a:rPr>
                        <a:t>Archivbestände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26" marR="3672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554359"/>
                  </a:ext>
                </a:extLst>
              </a:tr>
              <a:tr h="24837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600" dirty="0">
                          <a:solidFill>
                            <a:schemeClr val="bg1"/>
                          </a:solidFill>
                          <a:effectLst/>
                        </a:rPr>
                        <a:t>Erstellung der Richtlinien für die Archivierung von physischen und digitalen Unterlagen im Bereich des Magistrates und Begutachtung der Durchführung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26" marR="3672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099262"/>
                  </a:ext>
                </a:extLst>
              </a:tr>
              <a:tr h="24837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600" dirty="0" err="1">
                          <a:solidFill>
                            <a:schemeClr val="bg1"/>
                          </a:solidFill>
                          <a:effectLst/>
                        </a:rPr>
                        <a:t>Evidenthaltung</a:t>
                      </a:r>
                      <a:r>
                        <a:rPr lang="de-AT" sz="1600" dirty="0">
                          <a:solidFill>
                            <a:schemeClr val="bg1"/>
                          </a:solidFill>
                          <a:effectLst/>
                        </a:rPr>
                        <a:t> der Fristen- und Bewertungsverzeichnisse der Geschäftsbereiche lt. Akten- und </a:t>
                      </a:r>
                      <a:r>
                        <a:rPr lang="de-AT" sz="1600" dirty="0" smtClean="0">
                          <a:solidFill>
                            <a:schemeClr val="bg1"/>
                          </a:solidFill>
                          <a:effectLst/>
                        </a:rPr>
                        <a:t>Skartierungsordnung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26" marR="3672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568669"/>
                  </a:ext>
                </a:extLst>
              </a:tr>
              <a:tr h="23434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600" dirty="0">
                          <a:solidFill>
                            <a:schemeClr val="bg1"/>
                          </a:solidFill>
                          <a:effectLst/>
                        </a:rPr>
                        <a:t>Beratung der Geschäftsbereiche zu Aktenverwaltung, -auslagerung ins Archiv und </a:t>
                      </a:r>
                      <a:r>
                        <a:rPr lang="de-AT" sz="1600" dirty="0" smtClea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de-AT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skartierung</a:t>
                      </a:r>
                      <a:endParaRPr lang="de-AT" sz="16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726" marR="3672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678916"/>
                  </a:ext>
                </a:extLst>
              </a:tr>
              <a:tr h="12128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26" marR="3672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402859"/>
                  </a:ext>
                </a:extLst>
              </a:tr>
              <a:tr h="1241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600" dirty="0">
                          <a:solidFill>
                            <a:schemeClr val="bg1"/>
                          </a:solidFill>
                          <a:effectLst/>
                        </a:rPr>
                        <a:t>Übernahme von Registratur- und </a:t>
                      </a:r>
                      <a:r>
                        <a:rPr lang="de-AT" sz="1600" dirty="0" smtClean="0">
                          <a:solidFill>
                            <a:schemeClr val="bg1"/>
                          </a:solidFill>
                          <a:effectLst/>
                        </a:rPr>
                        <a:t>Archivgut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26" marR="3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417520"/>
                  </a:ext>
                </a:extLst>
              </a:tr>
              <a:tr h="34971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600" dirty="0">
                          <a:solidFill>
                            <a:schemeClr val="bg1"/>
                          </a:solidFill>
                          <a:effectLst/>
                        </a:rPr>
                        <a:t>Führung des </a:t>
                      </a:r>
                      <a:r>
                        <a:rPr lang="de-AT" sz="1600" dirty="0" smtClean="0">
                          <a:solidFill>
                            <a:schemeClr val="bg1"/>
                          </a:solidFill>
                          <a:effectLst/>
                        </a:rPr>
                        <a:t>Bauaktenarchivs</a:t>
                      </a:r>
                      <a:endParaRPr lang="de-AT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26" marR="3672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180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26" marR="3672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149505"/>
                  </a:ext>
                </a:extLst>
              </a:tr>
              <a:tr h="37256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600" dirty="0">
                          <a:solidFill>
                            <a:schemeClr val="bg1"/>
                          </a:solidFill>
                          <a:effectLst/>
                        </a:rPr>
                        <a:t>Verwahrung der rechtsverbindlichen Urkunden der Stadt und der städtischen Unternehmungen sowie der Originalprotokolle der Kollegialorgane, Ausschüsse, Beiräte, Kommissionen, Kuratorien etc. der </a:t>
                      </a:r>
                      <a:r>
                        <a:rPr lang="de-AT" sz="1600" dirty="0" smtClean="0">
                          <a:solidFill>
                            <a:schemeClr val="bg1"/>
                          </a:solidFill>
                          <a:effectLst/>
                        </a:rPr>
                        <a:t>Stadt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26" marR="3672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601912"/>
                  </a:ext>
                </a:extLst>
              </a:tr>
              <a:tr h="24837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600" dirty="0">
                          <a:solidFill>
                            <a:schemeClr val="bg1"/>
                          </a:solidFill>
                          <a:effectLst/>
                        </a:rPr>
                        <a:t>Beantwortung von internen und externen Anfragen zu den Archivbeständen und zur Stadtgeschichte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26" marR="3672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680690"/>
                  </a:ext>
                </a:extLst>
              </a:tr>
              <a:tr h="1241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26" marR="3672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088589"/>
                  </a:ext>
                </a:extLst>
              </a:tr>
              <a:tr h="1241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600" dirty="0">
                          <a:solidFill>
                            <a:schemeClr val="bg1"/>
                          </a:solidFill>
                          <a:effectLst/>
                        </a:rPr>
                        <a:t>Hauptverantwortung bei der Benennung von </a:t>
                      </a:r>
                      <a:r>
                        <a:rPr lang="de-AT" sz="1600" dirty="0" smtClean="0">
                          <a:solidFill>
                            <a:schemeClr val="bg1"/>
                          </a:solidFill>
                          <a:effectLst/>
                        </a:rPr>
                        <a:t>Verkehrsfläche</a:t>
                      </a:r>
                    </a:p>
                  </a:txBody>
                  <a:tcPr marL="36726" marR="3672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179665"/>
                  </a:ext>
                </a:extLst>
              </a:tr>
              <a:tr h="1241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26" marR="3672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87380"/>
                  </a:ext>
                </a:extLst>
              </a:tr>
              <a:tr h="1241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600" dirty="0">
                          <a:solidFill>
                            <a:schemeClr val="bg1"/>
                          </a:solidFill>
                          <a:effectLst/>
                        </a:rPr>
                        <a:t>Führung und laufende Überarbeitung der Denkmaldatenbank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726" marR="3672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491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3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Praktischer Nutzen für das Archiv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81623" cy="434322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de-AT" sz="2200" dirty="0" smtClean="0"/>
              <a:t>Dokumentation des in jeder Abteilung anfallenden Aktenguts</a:t>
            </a:r>
          </a:p>
          <a:p>
            <a:pPr>
              <a:lnSpc>
                <a:spcPct val="150000"/>
              </a:lnSpc>
            </a:pPr>
            <a:r>
              <a:rPr lang="de-AT" sz="2200" dirty="0" smtClean="0"/>
              <a:t>Bezugsobjekt bei/bezüglich Übernahmen</a:t>
            </a:r>
          </a:p>
          <a:p>
            <a:pPr lvl="1">
              <a:lnSpc>
                <a:spcPct val="150000"/>
              </a:lnSpc>
            </a:pPr>
            <a:r>
              <a:rPr lang="de-AT" sz="1800" dirty="0" smtClean="0"/>
              <a:t>Übersicht welche Bestände vorhanden sind/welche (nicht) übergeben wurden</a:t>
            </a:r>
          </a:p>
          <a:p>
            <a:pPr lvl="1">
              <a:lnSpc>
                <a:spcPct val="150000"/>
              </a:lnSpc>
            </a:pPr>
            <a:r>
              <a:rPr lang="de-AT" sz="1800" dirty="0" smtClean="0"/>
              <a:t>Bewertungsentscheidung mehrheitlich bereits erledigt</a:t>
            </a:r>
          </a:p>
          <a:p>
            <a:pPr lvl="1">
              <a:lnSpc>
                <a:spcPct val="150000"/>
              </a:lnSpc>
            </a:pPr>
            <a:r>
              <a:rPr lang="de-AT" sz="1800" dirty="0" smtClean="0"/>
              <a:t>Abteilungen wissen nun auch selbst, wann Bestände übergeben/skartiert werden sollten</a:t>
            </a:r>
          </a:p>
          <a:p>
            <a:pPr>
              <a:lnSpc>
                <a:spcPct val="150000"/>
              </a:lnSpc>
            </a:pPr>
            <a:r>
              <a:rPr lang="de-AT" sz="2200" dirty="0" smtClean="0"/>
              <a:t>(Gewisse) Bewusstseinsbildung in Abteilungen für Archivierung, Fristen etc.</a:t>
            </a:r>
          </a:p>
          <a:p>
            <a:pPr>
              <a:lnSpc>
                <a:spcPct val="150000"/>
              </a:lnSpc>
            </a:pPr>
            <a:r>
              <a:rPr lang="de-AT" sz="2200" dirty="0" smtClean="0"/>
              <a:t>Etablierung der Rolle des Archivs im Aktenlauf</a:t>
            </a:r>
          </a:p>
          <a:p>
            <a:pPr lvl="1">
              <a:lnSpc>
                <a:spcPct val="150000"/>
              </a:lnSpc>
            </a:pPr>
            <a:endParaRPr lang="de-AT" sz="1600" dirty="0" smtClean="0"/>
          </a:p>
          <a:p>
            <a:pPr lvl="1">
              <a:lnSpc>
                <a:spcPct val="150000"/>
              </a:lnSpc>
            </a:pPr>
            <a:endParaRPr lang="de-AT" sz="1600" dirty="0" smtClean="0"/>
          </a:p>
          <a:p>
            <a:pPr>
              <a:lnSpc>
                <a:spcPct val="150000"/>
              </a:lnSpc>
            </a:pPr>
            <a:endParaRPr lang="de-AT" sz="2000" dirty="0" smtClean="0"/>
          </a:p>
          <a:p>
            <a:pPr>
              <a:lnSpc>
                <a:spcPct val="150000"/>
              </a:lnSpc>
            </a:pPr>
            <a:endParaRPr lang="de-AT" sz="2000" dirty="0"/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Archiv 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Stadt Linz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ntia Nova Neutral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Ausblick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81623" cy="43432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sz="2200" dirty="0" smtClean="0"/>
              <a:t>Zunehmende Umstellung auf ELAK</a:t>
            </a:r>
          </a:p>
          <a:p>
            <a:pPr>
              <a:lnSpc>
                <a:spcPct val="150000"/>
              </a:lnSpc>
            </a:pPr>
            <a:r>
              <a:rPr lang="de-AT" sz="2200" dirty="0" smtClean="0"/>
              <a:t>Vordefinierte Fristen schon bei Anlage jedes elektronischen Aktes</a:t>
            </a:r>
          </a:p>
          <a:p>
            <a:pPr>
              <a:lnSpc>
                <a:spcPct val="150000"/>
              </a:lnSpc>
            </a:pPr>
            <a:r>
              <a:rPr lang="de-AT" sz="2200" dirty="0" smtClean="0"/>
              <a:t>Zunehmende Automatisierung der „Übergabe“ und Skartierung</a:t>
            </a:r>
          </a:p>
          <a:p>
            <a:pPr>
              <a:lnSpc>
                <a:spcPct val="150000"/>
              </a:lnSpc>
            </a:pPr>
            <a:r>
              <a:rPr lang="de-AT" sz="2200" dirty="0" smtClean="0"/>
              <a:t>Konfliktpotential durch Kontrollverlust der Abteilungen?</a:t>
            </a:r>
            <a:endParaRPr lang="de-AT" sz="2200" dirty="0" smtClean="0"/>
          </a:p>
          <a:p>
            <a:pPr lvl="1">
              <a:lnSpc>
                <a:spcPct val="150000"/>
              </a:lnSpc>
            </a:pPr>
            <a:endParaRPr lang="de-AT" sz="1600" dirty="0" smtClean="0"/>
          </a:p>
          <a:p>
            <a:pPr lvl="1">
              <a:lnSpc>
                <a:spcPct val="150000"/>
              </a:lnSpc>
            </a:pPr>
            <a:endParaRPr lang="de-AT" sz="1600" dirty="0" smtClean="0"/>
          </a:p>
          <a:p>
            <a:pPr>
              <a:lnSpc>
                <a:spcPct val="150000"/>
              </a:lnSpc>
            </a:pPr>
            <a:endParaRPr lang="de-AT" sz="2000" dirty="0" smtClean="0"/>
          </a:p>
          <a:p>
            <a:pPr>
              <a:lnSpc>
                <a:spcPct val="150000"/>
              </a:lnSpc>
            </a:pPr>
            <a:endParaRPr lang="de-AT" sz="2000" dirty="0"/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Archiv 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ntia Nova Neutral" pitchFamily="2" charset="77"/>
                <a:ea typeface="+mn-ea"/>
                <a:cs typeface="Arial" panose="020B0604020202020204" pitchFamily="34" charset="0"/>
              </a:rPr>
              <a:t>Stadt Linz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ntia Nova Neutral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47898" y="755823"/>
            <a:ext cx="10868110" cy="1325563"/>
          </a:xfrm>
        </p:spPr>
        <p:txBody>
          <a:bodyPr/>
          <a:lstStyle/>
          <a:p>
            <a:r>
              <a:rPr lang="de-AT" dirty="0" smtClean="0">
                <a:solidFill>
                  <a:schemeClr val="bg2"/>
                </a:solidFill>
              </a:rPr>
              <a:t>Danke für Ihre Aufmerksamkeit</a:t>
            </a:r>
            <a:endParaRPr lang="de-AT" dirty="0">
              <a:solidFill>
                <a:schemeClr val="bg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 smtClean="0"/>
              <a:t>Archiv der</a:t>
            </a:r>
          </a:p>
          <a:p>
            <a:r>
              <a:rPr lang="de-AT" dirty="0" smtClean="0"/>
              <a:t>Stadt Linz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31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81623" cy="4351338"/>
          </a:xfrm>
        </p:spPr>
        <p:txBody>
          <a:bodyPr>
            <a:normAutofit/>
          </a:bodyPr>
          <a:lstStyle/>
          <a:p>
            <a:r>
              <a:rPr lang="de-AT" sz="2500" dirty="0" smtClean="0">
                <a:latin typeface="Lentia Nova Neutral" panose="00000500000000000000" pitchFamily="50" charset="0"/>
              </a:rPr>
              <a:t>Steigerung der Verwaltungstransparenz</a:t>
            </a:r>
          </a:p>
          <a:p>
            <a:endParaRPr lang="de-DE" sz="2500" dirty="0">
              <a:latin typeface="Lentia Nova Neutral" panose="00000500000000000000" pitchFamily="50" charset="0"/>
            </a:endParaRPr>
          </a:p>
          <a:p>
            <a:r>
              <a:rPr lang="de-AT" sz="2500" dirty="0" smtClean="0">
                <a:latin typeface="Lentia Nova Neutral" panose="00000500000000000000" pitchFamily="50" charset="0"/>
              </a:rPr>
              <a:t>Beitrag zu datenschutzkonformem Handeln</a:t>
            </a:r>
            <a:endParaRPr lang="de-DE" sz="2500" dirty="0">
              <a:latin typeface="Lentia Nova Neutral" panose="00000500000000000000" pitchFamily="50" charset="0"/>
            </a:endParaRPr>
          </a:p>
          <a:p>
            <a:endParaRPr lang="de-AT" sz="2500" dirty="0" smtClean="0">
              <a:latin typeface="Lentia Nova Neutral" panose="00000500000000000000" pitchFamily="50" charset="0"/>
            </a:endParaRPr>
          </a:p>
          <a:p>
            <a:r>
              <a:rPr lang="de-AT" sz="2500" dirty="0" smtClean="0">
                <a:latin typeface="Lentia Nova Neutral" panose="00000500000000000000" pitchFamily="50" charset="0"/>
              </a:rPr>
              <a:t>Schaffung </a:t>
            </a:r>
            <a:r>
              <a:rPr lang="de-AT" sz="2500" dirty="0">
                <a:latin typeface="Lentia Nova Neutral" panose="00000500000000000000" pitchFamily="50" charset="0"/>
              </a:rPr>
              <a:t>eines einheitlichen Rahmens für Archivübergabe/Skartierung</a:t>
            </a:r>
          </a:p>
          <a:p>
            <a:endParaRPr lang="de-DE" sz="2500" dirty="0">
              <a:latin typeface="Lentia Nova Neutral" panose="00000500000000000000" pitchFamily="50" charset="0"/>
            </a:endParaRPr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</a:rPr>
              <a:t>Archiv der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Stadt Linz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Geltungsbereich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81623" cy="4351338"/>
          </a:xfrm>
        </p:spPr>
        <p:txBody>
          <a:bodyPr>
            <a:normAutofit/>
          </a:bodyPr>
          <a:lstStyle/>
          <a:p>
            <a:r>
              <a:rPr lang="de-AT" sz="2500" dirty="0" smtClean="0">
                <a:latin typeface="Lentia Nova Neutral" panose="00000500000000000000" pitchFamily="50" charset="0"/>
              </a:rPr>
              <a:t>magistratsweit</a:t>
            </a:r>
          </a:p>
          <a:p>
            <a:endParaRPr lang="de-AT" sz="2500" dirty="0">
              <a:latin typeface="Lentia Nova Neutral" panose="00000500000000000000" pitchFamily="50" charset="0"/>
            </a:endParaRPr>
          </a:p>
          <a:p>
            <a:r>
              <a:rPr lang="de-AT" sz="2500" dirty="0">
                <a:latin typeface="Lentia Nova Neutral" panose="00000500000000000000" pitchFamily="50" charset="0"/>
              </a:rPr>
              <a:t>Unternehmungen nach </a:t>
            </a:r>
            <a:r>
              <a:rPr lang="de-AT" sz="2500" dirty="0" err="1">
                <a:latin typeface="Lentia Nova Neutral" panose="00000500000000000000" pitchFamily="50" charset="0"/>
              </a:rPr>
              <a:t>StL</a:t>
            </a:r>
            <a:r>
              <a:rPr lang="de-AT" sz="2500" dirty="0">
                <a:latin typeface="Lentia Nova Neutral" panose="00000500000000000000" pitchFamily="50" charset="0"/>
              </a:rPr>
              <a:t> 1992, soweit keine Sonderregelungen im </a:t>
            </a:r>
            <a:r>
              <a:rPr lang="de-AT" sz="2500" dirty="0" smtClean="0">
                <a:latin typeface="Lentia Nova Neutral" panose="00000500000000000000" pitchFamily="50" charset="0"/>
              </a:rPr>
              <a:t>Organisationsstatut</a:t>
            </a:r>
          </a:p>
          <a:p>
            <a:endParaRPr lang="de-AT" sz="2500" dirty="0">
              <a:latin typeface="Lentia Nova Neutral" panose="00000500000000000000" pitchFamily="50" charset="0"/>
            </a:endParaRPr>
          </a:p>
          <a:p>
            <a:r>
              <a:rPr lang="de-AT" sz="2500" dirty="0" smtClean="0">
                <a:latin typeface="Lentia Nova Neutral" panose="00000500000000000000" pitchFamily="50" charset="0"/>
              </a:rPr>
              <a:t>ab </a:t>
            </a:r>
            <a:r>
              <a:rPr lang="de-AT" sz="2500" dirty="0">
                <a:latin typeface="Lentia Nova Neutral" panose="00000500000000000000" pitchFamily="50" charset="0"/>
              </a:rPr>
              <a:t>dem 01.01.2020 neu anfallende </a:t>
            </a:r>
            <a:r>
              <a:rPr lang="de-AT" sz="2500" dirty="0" smtClean="0">
                <a:latin typeface="Lentia Nova Neutral" panose="00000500000000000000" pitchFamily="50" charset="0"/>
              </a:rPr>
              <a:t>Geschäftsfälle</a:t>
            </a:r>
          </a:p>
          <a:p>
            <a:endParaRPr lang="de-AT" sz="2500" dirty="0">
              <a:latin typeface="Lentia Nova Neutral" panose="00000500000000000000" pitchFamily="50" charset="0"/>
            </a:endParaRPr>
          </a:p>
          <a:p>
            <a:r>
              <a:rPr lang="de-AT" sz="2500" dirty="0" smtClean="0">
                <a:latin typeface="Lentia Nova Neutral" panose="00000500000000000000" pitchFamily="50" charset="0"/>
              </a:rPr>
              <a:t>keine </a:t>
            </a:r>
            <a:r>
              <a:rPr lang="de-AT" sz="2500" dirty="0">
                <a:latin typeface="Lentia Nova Neutral" panose="00000500000000000000" pitchFamily="50" charset="0"/>
              </a:rPr>
              <a:t>Anwendung auf bereits laufende Geschäftsfälle</a:t>
            </a:r>
          </a:p>
          <a:p>
            <a:endParaRPr lang="de-AT" sz="2500" dirty="0" smtClean="0">
              <a:latin typeface="Lentia Nova Neutral" panose="00000500000000000000" pitchFamily="50" charset="0"/>
            </a:endParaRPr>
          </a:p>
          <a:p>
            <a:endParaRPr lang="de-DE" sz="2500" dirty="0">
              <a:latin typeface="Lentia Nova Neutral" panose="00000500000000000000" pitchFamily="50" charset="0"/>
            </a:endParaRPr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</a:rPr>
              <a:t>Archiv der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Stadt Linz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Lebenszyklus eines Geschäftsfalls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8162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sz="2500" dirty="0" smtClean="0">
                <a:latin typeface="Lentia Nova Neutral" panose="00000500000000000000" pitchFamily="50" charset="0"/>
              </a:rPr>
              <a:t>Anlegung</a:t>
            </a:r>
          </a:p>
          <a:p>
            <a:pPr>
              <a:lnSpc>
                <a:spcPct val="100000"/>
              </a:lnSpc>
            </a:pPr>
            <a:r>
              <a:rPr lang="de-AT" sz="2500" dirty="0" smtClean="0">
                <a:latin typeface="Lentia Nova Neutral" panose="00000500000000000000" pitchFamily="50" charset="0"/>
              </a:rPr>
              <a:t>operative </a:t>
            </a:r>
            <a:r>
              <a:rPr lang="de-AT" sz="2500" dirty="0">
                <a:latin typeface="Lentia Nova Neutral" panose="00000500000000000000" pitchFamily="50" charset="0"/>
              </a:rPr>
              <a:t>Bearbeitung</a:t>
            </a:r>
          </a:p>
          <a:p>
            <a:pPr>
              <a:lnSpc>
                <a:spcPct val="100000"/>
              </a:lnSpc>
            </a:pPr>
            <a:r>
              <a:rPr lang="de-AT" sz="2500" dirty="0">
                <a:latin typeface="Lentia Nova Neutral" panose="00000500000000000000" pitchFamily="50" charset="0"/>
              </a:rPr>
              <a:t>Abschluss der Bearbeitung</a:t>
            </a:r>
          </a:p>
          <a:p>
            <a:pPr>
              <a:lnSpc>
                <a:spcPct val="100000"/>
              </a:lnSpc>
            </a:pPr>
            <a:r>
              <a:rPr lang="de-AT" sz="2500" dirty="0">
                <a:latin typeface="Lentia Nova Neutral" panose="00000500000000000000" pitchFamily="50" charset="0"/>
              </a:rPr>
              <a:t>Aufbewahrung nach Abschluss der Bearbeitung</a:t>
            </a:r>
          </a:p>
          <a:p>
            <a:pPr lvl="1">
              <a:lnSpc>
                <a:spcPct val="100000"/>
              </a:lnSpc>
            </a:pPr>
            <a:r>
              <a:rPr lang="de-AT" sz="2100" dirty="0" smtClean="0">
                <a:latin typeface="Lentia Nova Neutral" panose="00000500000000000000" pitchFamily="50" charset="0"/>
              </a:rPr>
              <a:t>wie </a:t>
            </a:r>
            <a:r>
              <a:rPr lang="de-AT" sz="2100" dirty="0">
                <a:latin typeface="Lentia Nova Neutral" panose="00000500000000000000" pitchFamily="50" charset="0"/>
              </a:rPr>
              <a:t>lange? </a:t>
            </a:r>
          </a:p>
          <a:p>
            <a:pPr lvl="1">
              <a:lnSpc>
                <a:spcPct val="100000"/>
              </a:lnSpc>
            </a:pPr>
            <a:r>
              <a:rPr lang="de-AT" sz="2100" dirty="0" smtClean="0">
                <a:latin typeface="Lentia Nova Neutral" panose="00000500000000000000" pitchFamily="50" charset="0"/>
              </a:rPr>
              <a:t>wo</a:t>
            </a:r>
            <a:r>
              <a:rPr lang="de-AT" sz="2100" dirty="0">
                <a:latin typeface="Lentia Nova Neutral" panose="00000500000000000000" pitchFamily="50" charset="0"/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de-AT" sz="2500" dirty="0">
                <a:latin typeface="Lentia Nova Neutral" panose="00000500000000000000" pitchFamily="50" charset="0"/>
              </a:rPr>
              <a:t>Archivierung oder </a:t>
            </a:r>
            <a:r>
              <a:rPr lang="de-AT" sz="2500" dirty="0" smtClean="0">
                <a:latin typeface="Lentia Nova Neutral" panose="00000500000000000000" pitchFamily="50" charset="0"/>
              </a:rPr>
              <a:t>Skartierung</a:t>
            </a:r>
            <a:endParaRPr lang="de-AT" sz="2500" dirty="0" smtClean="0">
              <a:latin typeface="Lentia Nova Neutral" panose="00000500000000000000" pitchFamily="50" charset="0"/>
            </a:endParaRPr>
          </a:p>
          <a:p>
            <a:endParaRPr lang="de-DE" sz="2500" dirty="0">
              <a:latin typeface="Lentia Nova Neutral" panose="00000500000000000000" pitchFamily="50" charset="0"/>
            </a:endParaRPr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</a:rPr>
              <a:t>Archiv der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Stadt Linz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 „Geschäftsfall“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8162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AT" sz="2500" dirty="0" smtClean="0">
                <a:latin typeface="Lentia Nova Neutral" panose="00000500000000000000" pitchFamily="50" charset="0"/>
              </a:rPr>
              <a:t>„Jedes </a:t>
            </a:r>
            <a:r>
              <a:rPr lang="de-AT" sz="2500" dirty="0">
                <a:latin typeface="Lentia Nova Neutral" panose="00000500000000000000" pitchFamily="50" charset="0"/>
              </a:rPr>
              <a:t>im Bereich des Magistrates auftretende Ereignis, </a:t>
            </a:r>
            <a:r>
              <a:rPr lang="de-AT" sz="2500" dirty="0" smtClean="0">
                <a:latin typeface="Lentia Nova Neutral" panose="00000500000000000000" pitchFamily="50" charset="0"/>
              </a:rPr>
              <a:t>das </a:t>
            </a:r>
            <a:r>
              <a:rPr lang="de-AT" sz="2500" dirty="0">
                <a:latin typeface="Lentia Nova Neutral" panose="00000500000000000000" pitchFamily="50" charset="0"/>
              </a:rPr>
              <a:t>zuständigkeitsgemäß zu einem nach innen oder nach außen gerichteten Verwaltungshandeln </a:t>
            </a:r>
            <a:r>
              <a:rPr lang="de-AT" sz="2500" dirty="0" smtClean="0">
                <a:latin typeface="Lentia Nova Neutral" panose="00000500000000000000" pitchFamily="50" charset="0"/>
              </a:rPr>
              <a:t>führt.“ </a:t>
            </a:r>
            <a:endParaRPr lang="de-AT" sz="2500" dirty="0">
              <a:latin typeface="Lentia Nova Neutral" panose="00000500000000000000" pitchFamily="50" charset="0"/>
            </a:endParaRPr>
          </a:p>
          <a:p>
            <a:endParaRPr lang="de-DE" sz="2500" dirty="0">
              <a:latin typeface="Lentia Nova Neutral" panose="00000500000000000000" pitchFamily="50" charset="0"/>
            </a:endParaRPr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</a:rPr>
              <a:t>Archiv der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Stadt Linz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 „Akt“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8162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AT" sz="2500" dirty="0">
                <a:latin typeface="Lentia Nova Neutral" panose="00000500000000000000" pitchFamily="50" charset="0"/>
              </a:rPr>
              <a:t>„geordnete </a:t>
            </a:r>
            <a:r>
              <a:rPr lang="de-AT" sz="2500" dirty="0" smtClean="0">
                <a:latin typeface="Lentia Nova Neutral" panose="00000500000000000000" pitchFamily="50" charset="0"/>
              </a:rPr>
              <a:t>Zusammenfassung von </a:t>
            </a:r>
            <a:r>
              <a:rPr lang="de-AT" sz="2500" dirty="0">
                <a:latin typeface="Lentia Nova Neutral" panose="00000500000000000000" pitchFamily="50" charset="0"/>
              </a:rPr>
              <a:t>physisch verkörperten oder digital gespeicherten Informationen, </a:t>
            </a:r>
            <a:r>
              <a:rPr lang="de-AT" sz="2500" dirty="0" smtClean="0">
                <a:latin typeface="Lentia Nova Neutral" panose="00000500000000000000" pitchFamily="50" charset="0"/>
              </a:rPr>
              <a:t>die </a:t>
            </a:r>
            <a:r>
              <a:rPr lang="de-AT" sz="2500" dirty="0">
                <a:latin typeface="Lentia Nova Neutral" panose="00000500000000000000" pitchFamily="50" charset="0"/>
              </a:rPr>
              <a:t>in der Regel einen einzelnen Geschäftsfall </a:t>
            </a:r>
            <a:r>
              <a:rPr lang="de-AT" sz="2500" dirty="0" smtClean="0">
                <a:latin typeface="Lentia Nova Neutral" panose="00000500000000000000" pitchFamily="50" charset="0"/>
              </a:rPr>
              <a:t>betreffen, </a:t>
            </a:r>
            <a:r>
              <a:rPr lang="de-AT" sz="2500" dirty="0">
                <a:latin typeface="Lentia Nova Neutral" panose="00000500000000000000" pitchFamily="50" charset="0"/>
              </a:rPr>
              <a:t>und die </a:t>
            </a:r>
            <a:r>
              <a:rPr lang="de-AT" sz="2500" dirty="0" smtClean="0">
                <a:latin typeface="Lentia Nova Neutral" panose="00000500000000000000" pitchFamily="50" charset="0"/>
              </a:rPr>
              <a:t>unter </a:t>
            </a:r>
            <a:r>
              <a:rPr lang="de-AT" sz="2500" dirty="0">
                <a:latin typeface="Lentia Nova Neutral" panose="00000500000000000000" pitchFamily="50" charset="0"/>
              </a:rPr>
              <a:t>einem einheitlichen Ordnungskriterium geführt </a:t>
            </a:r>
            <a:r>
              <a:rPr lang="de-AT" sz="2500" dirty="0" smtClean="0">
                <a:latin typeface="Lentia Nova Neutral" panose="00000500000000000000" pitchFamily="50" charset="0"/>
              </a:rPr>
              <a:t>werden.“ </a:t>
            </a:r>
          </a:p>
          <a:p>
            <a:pPr marL="0" indent="0">
              <a:lnSpc>
                <a:spcPct val="100000"/>
              </a:lnSpc>
              <a:buNone/>
            </a:pPr>
            <a:endParaRPr lang="de-AT" sz="2500" dirty="0" smtClean="0">
              <a:latin typeface="Lentia Nova Neutral" panose="00000500000000000000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AT" sz="2500" b="1" dirty="0">
                <a:latin typeface="Lentia Nova Neutral" panose="00000500000000000000" pitchFamily="50" charset="0"/>
              </a:rPr>
              <a:t>Grundsatz</a:t>
            </a:r>
            <a:r>
              <a:rPr lang="de-AT" sz="2500" dirty="0">
                <a:latin typeface="Lentia Nova Neutral" panose="00000500000000000000" pitchFamily="50" charset="0"/>
              </a:rPr>
              <a:t>: </a:t>
            </a:r>
            <a:r>
              <a:rPr lang="de-AT" sz="2500" dirty="0" smtClean="0">
                <a:latin typeface="Lentia Nova Neutral" panose="00000500000000000000" pitchFamily="50" charset="0"/>
              </a:rPr>
              <a:t>für jeden Geschäftsfall muss ein </a:t>
            </a:r>
            <a:r>
              <a:rPr lang="de-AT" sz="2500" dirty="0">
                <a:latin typeface="Lentia Nova Neutral" panose="00000500000000000000" pitchFamily="50" charset="0"/>
              </a:rPr>
              <a:t>Akt angelegt </a:t>
            </a:r>
            <a:r>
              <a:rPr lang="de-AT" sz="2500" dirty="0" smtClean="0">
                <a:latin typeface="Lentia Nova Neutral" panose="00000500000000000000" pitchFamily="50" charset="0"/>
              </a:rPr>
              <a:t>werden</a:t>
            </a:r>
            <a:endParaRPr lang="de-DE" sz="2500" dirty="0">
              <a:latin typeface="Lentia Nova Neutral" panose="00000500000000000000" pitchFamily="50" charset="0"/>
            </a:endParaRPr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</a:rPr>
              <a:t>Archiv der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Stadt Linz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Je Geschäftsfall ein Akt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8162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AT" sz="2500" dirty="0" smtClean="0">
                <a:latin typeface="Lentia Nova Neutral" panose="00000500000000000000" pitchFamily="50" charset="0"/>
              </a:rPr>
              <a:t>Übersichtlichkeit/Transparenz</a:t>
            </a:r>
            <a:endParaRPr lang="de-AT" sz="2500" dirty="0">
              <a:latin typeface="Lentia Nova Neutral" panose="00000500000000000000" pitchFamily="50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AT" sz="2500" dirty="0">
                <a:latin typeface="Lentia Nova Neutral" panose="00000500000000000000" pitchFamily="50" charset="0"/>
              </a:rPr>
              <a:t>Vereinfachung datenschutzkonformen Handelns</a:t>
            </a:r>
          </a:p>
          <a:p>
            <a:pPr lvl="1">
              <a:lnSpc>
                <a:spcPct val="100000"/>
              </a:lnSpc>
            </a:pPr>
            <a:r>
              <a:rPr lang="de-AT" sz="2100" dirty="0">
                <a:latin typeface="Lentia Nova Neutral" panose="00000500000000000000" pitchFamily="50" charset="0"/>
              </a:rPr>
              <a:t>DSGVO verlangt Rechtsgrund für jede Verarbeitung personenbezogener </a:t>
            </a:r>
            <a:r>
              <a:rPr lang="de-AT" sz="2100" dirty="0" smtClean="0">
                <a:latin typeface="Lentia Nova Neutral" panose="00000500000000000000" pitchFamily="50" charset="0"/>
              </a:rPr>
              <a:t>Daten</a:t>
            </a:r>
          </a:p>
          <a:p>
            <a:pPr lvl="1">
              <a:lnSpc>
                <a:spcPct val="100000"/>
              </a:lnSpc>
            </a:pPr>
            <a:r>
              <a:rPr lang="de-AT" sz="2100" dirty="0" smtClean="0">
                <a:latin typeface="Lentia Nova Neutral" panose="00000500000000000000" pitchFamily="50" charset="0"/>
              </a:rPr>
              <a:t>Jede </a:t>
            </a:r>
            <a:r>
              <a:rPr lang="de-AT" sz="2100" dirty="0">
                <a:latin typeface="Lentia Nova Neutral" panose="00000500000000000000" pitchFamily="50" charset="0"/>
              </a:rPr>
              <a:t>Speicherung und Aufbewahrung von Datensätzen mit personenbezogenen </a:t>
            </a:r>
            <a:r>
              <a:rPr lang="de-AT" sz="2100" dirty="0" smtClean="0">
                <a:latin typeface="Lentia Nova Neutral" panose="00000500000000000000" pitchFamily="50" charset="0"/>
              </a:rPr>
              <a:t>Daten </a:t>
            </a:r>
            <a:r>
              <a:rPr lang="de-AT" sz="2100" dirty="0">
                <a:latin typeface="Lentia Nova Neutral" panose="00000500000000000000" pitchFamily="50" charset="0"/>
              </a:rPr>
              <a:t>muss gerechtfertigt sein</a:t>
            </a:r>
          </a:p>
          <a:p>
            <a:pPr lvl="1">
              <a:lnSpc>
                <a:spcPct val="100000"/>
              </a:lnSpc>
            </a:pPr>
            <a:r>
              <a:rPr lang="de-AT" sz="2100" dirty="0">
                <a:latin typeface="Lentia Nova Neutral" panose="00000500000000000000" pitchFamily="50" charset="0"/>
              </a:rPr>
              <a:t>Löschung des Datensatzes, sobald Rechtsgrund für Speicherung </a:t>
            </a:r>
            <a:r>
              <a:rPr lang="de-AT" sz="2100" dirty="0" smtClean="0">
                <a:latin typeface="Lentia Nova Neutral" panose="00000500000000000000" pitchFamily="50" charset="0"/>
              </a:rPr>
              <a:t>entfällt</a:t>
            </a:r>
            <a:endParaRPr lang="de-AT" sz="2100" dirty="0">
              <a:latin typeface="Lentia Nova Neutral" panose="00000500000000000000" pitchFamily="50" charset="0"/>
            </a:endParaRPr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</a:rPr>
              <a:t>Archiv der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Stadt Linz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592AD9-561D-6642-AF62-094075EC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Anlegung eines Geschäftsfalls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12A3DF-68CF-0B4D-AC38-B1AEEB1B9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87916"/>
            <a:ext cx="9781623" cy="485753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AT" sz="2500" dirty="0">
                <a:latin typeface="Lentia Nova Neutral" panose="00000500000000000000" pitchFamily="50" charset="0"/>
              </a:rPr>
              <a:t>Zusammenfassung von Datensätzen mit gleichem Anlass für Verarbeitung = </a:t>
            </a:r>
            <a:r>
              <a:rPr lang="de-AT" sz="2500" dirty="0" err="1">
                <a:latin typeface="Lentia Nova Neutral" panose="00000500000000000000" pitchFamily="50" charset="0"/>
              </a:rPr>
              <a:t>idR</a:t>
            </a:r>
            <a:r>
              <a:rPr lang="de-AT" sz="2500" dirty="0">
                <a:latin typeface="Lentia Nova Neutral" panose="00000500000000000000" pitchFamily="50" charset="0"/>
              </a:rPr>
              <a:t> gleiche Löschungsfristen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AT" sz="2500" dirty="0">
                <a:latin typeface="Lentia Nova Neutral" panose="00000500000000000000" pitchFamily="50" charset="0"/>
              </a:rPr>
              <a:t>Zusammenfassung in „Akt“ erleichtert Beachtung der Löschungsanforderungen der DSGVO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AT" sz="2500" dirty="0">
                <a:latin typeface="Lentia Nova Neutral" panose="00000500000000000000" pitchFamily="50" charset="0"/>
              </a:rPr>
              <a:t>Voraussetzung: hinreichend enger thematischer Zusammenhang („Geschäftsfall“)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AT" sz="2500" dirty="0">
                <a:latin typeface="Lentia Nova Neutral" panose="00000500000000000000" pitchFamily="50" charset="0"/>
              </a:rPr>
              <a:t>ermöglicht </a:t>
            </a:r>
            <a:r>
              <a:rPr lang="de-AT" sz="2500" dirty="0" err="1">
                <a:latin typeface="Lentia Nova Neutral" panose="00000500000000000000" pitchFamily="50" charset="0"/>
              </a:rPr>
              <a:t>idR</a:t>
            </a:r>
            <a:r>
              <a:rPr lang="de-AT" sz="2500" dirty="0">
                <a:latin typeface="Lentia Nova Neutral" panose="00000500000000000000" pitchFamily="50" charset="0"/>
              </a:rPr>
              <a:t> einheitliche Speicherfrist für alle im Akt enthaltenen Datensätze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AT" sz="2500" dirty="0">
                <a:latin typeface="Lentia Nova Neutral" panose="00000500000000000000" pitchFamily="50" charset="0"/>
              </a:rPr>
              <a:t>Festlegung von Speicherfristen pro Sachgebiet/Produkt/Leistung (Fristen- und Bewertungsverzeichnis) und Zuordnung des Aktes/Geschäftsfalls erleichtert Festlegung der Speicherfrist für konkreten Geschäftsfall</a:t>
            </a:r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5A2D94F-C894-7D4E-9642-16D01B1E4A85}"/>
              </a:ext>
            </a:extLst>
          </p:cNvPr>
          <p:cNvSpPr txBox="1">
            <a:spLocks/>
          </p:cNvSpPr>
          <p:nvPr/>
        </p:nvSpPr>
        <p:spPr>
          <a:xfrm>
            <a:off x="8388626" y="6168846"/>
            <a:ext cx="2231196" cy="51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Lentia Nova Neutral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</a:rPr>
              <a:t>Archiv der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Stadt Linz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_nz_Design">
  <a:themeElements>
    <a:clrScheme name="L_nz_Farben">
      <a:dk1>
        <a:sysClr val="windowText" lastClr="000000"/>
      </a:dk1>
      <a:lt1>
        <a:sysClr val="window" lastClr="FFFFFF"/>
      </a:lt1>
      <a:dk2>
        <a:srgbClr val="344A9A"/>
      </a:dk2>
      <a:lt2>
        <a:srgbClr val="95D3DD"/>
      </a:lt2>
      <a:accent1>
        <a:srgbClr val="344A9A"/>
      </a:accent1>
      <a:accent2>
        <a:srgbClr val="F8C8D8"/>
      </a:accent2>
      <a:accent3>
        <a:srgbClr val="604596"/>
      </a:accent3>
      <a:accent4>
        <a:srgbClr val="F9C4A6"/>
      </a:accent4>
      <a:accent5>
        <a:srgbClr val="EA4F53"/>
      </a:accent5>
      <a:accent6>
        <a:srgbClr val="95D3DD"/>
      </a:accent6>
      <a:hlink>
        <a:srgbClr val="344A9A"/>
      </a:hlink>
      <a:folHlink>
        <a:srgbClr val="604596"/>
      </a:folHlink>
    </a:clrScheme>
    <a:fontScheme name="Lentia Nova">
      <a:majorFont>
        <a:latin typeface="Lentia Nova Median"/>
        <a:ea typeface=""/>
        <a:cs typeface=""/>
      </a:majorFont>
      <a:minorFont>
        <a:latin typeface="Lentia Nova Neutr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z_Design" id="{7BA50E76-45EB-41B3-816F-7B23CC8E8803}" vid="{CA01F1A5-1BF8-460D-B579-D978FF1F302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Linz_Design</Template>
  <TotalTime>0</TotalTime>
  <Words>1660</Words>
  <Application>Microsoft Office PowerPoint</Application>
  <PresentationFormat>Breitbild</PresentationFormat>
  <Paragraphs>395</Paragraphs>
  <Slides>28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5" baseType="lpstr">
      <vt:lpstr>Times New Roman</vt:lpstr>
      <vt:lpstr>Lentia Nova Median</vt:lpstr>
      <vt:lpstr>Arial</vt:lpstr>
      <vt:lpstr>Lentia Nova Neutral</vt:lpstr>
      <vt:lpstr>Calibri</vt:lpstr>
      <vt:lpstr>MV Boli</vt:lpstr>
      <vt:lpstr>L_nz_Design</vt:lpstr>
      <vt:lpstr>Das Archiv in der Verwaltung</vt:lpstr>
      <vt:lpstr>Akten- und Skartierungsordnung  der Stadt Linz</vt:lpstr>
      <vt:lpstr>Ziele</vt:lpstr>
      <vt:lpstr>Geltungsbereich</vt:lpstr>
      <vt:lpstr>Lebenszyklus eines Geschäftsfalls</vt:lpstr>
      <vt:lpstr>Definition „Geschäftsfall“</vt:lpstr>
      <vt:lpstr>Definition „Akt“</vt:lpstr>
      <vt:lpstr>Je Geschäftsfall ein Akt</vt:lpstr>
      <vt:lpstr>Anlegung eines Geschäftsfalls</vt:lpstr>
      <vt:lpstr>Bearbeitung eines Geschäftsfalls</vt:lpstr>
      <vt:lpstr>Übergabe an das Archiv</vt:lpstr>
      <vt:lpstr>Übergabe an das Archiv</vt:lpstr>
      <vt:lpstr>Skartierung</vt:lpstr>
      <vt:lpstr>Fristen- und Bewertungsverzeichnis</vt:lpstr>
      <vt:lpstr>Fristen- und Bewertungsverzeichnis (FBV)</vt:lpstr>
      <vt:lpstr>Ziele</vt:lpstr>
      <vt:lpstr>Inhalt</vt:lpstr>
      <vt:lpstr>Inhalt</vt:lpstr>
      <vt:lpstr>PowerPoint-Präsentation</vt:lpstr>
      <vt:lpstr>Herausforderungen</vt:lpstr>
      <vt:lpstr>PowerPoint-Präsentation</vt:lpstr>
      <vt:lpstr>Lösungsansätze</vt:lpstr>
      <vt:lpstr>PowerPoint-Präsentation</vt:lpstr>
      <vt:lpstr>PowerPoint-Präsentation</vt:lpstr>
      <vt:lpstr>PowerPoint-Präsentation</vt:lpstr>
      <vt:lpstr>Praktischer Nutzen für das Archiv</vt:lpstr>
      <vt:lpstr>Ausblick</vt:lpstr>
      <vt:lpstr>Danke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Buchegger</dc:creator>
  <cp:lastModifiedBy>Kaska Johannes</cp:lastModifiedBy>
  <cp:revision>140</cp:revision>
  <cp:lastPrinted>2022-11-03T09:05:45Z</cp:lastPrinted>
  <dcterms:created xsi:type="dcterms:W3CDTF">2022-02-03T13:16:49Z</dcterms:created>
  <dcterms:modified xsi:type="dcterms:W3CDTF">2022-11-03T13:49:05Z</dcterms:modified>
</cp:coreProperties>
</file>